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30"/>
  </p:notesMasterIdLst>
  <p:sldIdLst>
    <p:sldId id="256" r:id="rId3"/>
    <p:sldId id="257" r:id="rId4"/>
    <p:sldId id="272" r:id="rId5"/>
    <p:sldId id="258" r:id="rId6"/>
    <p:sldId id="291" r:id="rId7"/>
    <p:sldId id="289" r:id="rId8"/>
    <p:sldId id="274" r:id="rId9"/>
    <p:sldId id="296" r:id="rId10"/>
    <p:sldId id="276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92" r:id="rId21"/>
    <p:sldId id="294" r:id="rId22"/>
    <p:sldId id="293" r:id="rId23"/>
    <p:sldId id="295" r:id="rId24"/>
    <p:sldId id="287" r:id="rId25"/>
    <p:sldId id="290" r:id="rId26"/>
    <p:sldId id="268" r:id="rId27"/>
    <p:sldId id="269" r:id="rId28"/>
    <p:sldId id="288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stoga" panose="020B0604020202020204" charset="0"/>
      <p:regular r:id="rId35"/>
    </p:embeddedFont>
    <p:embeddedFont>
      <p:font typeface="Oswald" pitchFamily="2" charset="0"/>
      <p:regular r:id="rId36"/>
      <p:bold r:id="rId37"/>
    </p:embeddedFont>
    <p:embeddedFont>
      <p:font typeface="Raleway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E37AA249-3A79-4C77-9C45-E79D5753D927}">
          <p14:sldIdLst>
            <p14:sldId id="256"/>
            <p14:sldId id="257"/>
            <p14:sldId id="272"/>
            <p14:sldId id="258"/>
            <p14:sldId id="291"/>
            <p14:sldId id="289"/>
            <p14:sldId id="274"/>
            <p14:sldId id="296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92"/>
            <p14:sldId id="294"/>
            <p14:sldId id="293"/>
            <p14:sldId id="295"/>
            <p14:sldId id="287"/>
            <p14:sldId id="290"/>
            <p14:sldId id="268"/>
            <p14:sldId id="269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uaM2lYwY/tX3DIxR2SUQqCcZm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41" autoAdjust="0"/>
  </p:normalViewPr>
  <p:slideViewPr>
    <p:cSldViewPr snapToGrid="0">
      <p:cViewPr varScale="1">
        <p:scale>
          <a:sx n="137" d="100"/>
          <a:sy n="137" d="100"/>
        </p:scale>
        <p:origin x="258" y="120"/>
      </p:cViewPr>
      <p:guideLst>
        <p:guide orient="horz" pos="151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16"/>
          <p:cNvGrpSpPr/>
          <p:nvPr/>
        </p:nvGrpSpPr>
        <p:grpSpPr>
          <a:xfrm>
            <a:off x="189974" y="148369"/>
            <a:ext cx="4539856" cy="577875"/>
            <a:chOff x="253299" y="197825"/>
            <a:chExt cx="4828093" cy="770500"/>
          </a:xfrm>
        </p:grpSpPr>
        <p:sp>
          <p:nvSpPr>
            <p:cNvPr id="17" name="Google Shape;17;p16"/>
            <p:cNvSpPr txBox="1"/>
            <p:nvPr/>
          </p:nvSpPr>
          <p:spPr>
            <a:xfrm>
              <a:off x="838192" y="391633"/>
              <a:ext cx="42432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2021 Winter ICT Educators Conference</a:t>
              </a:r>
              <a:endParaRPr sz="16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18" name="Google Shape;18;p16"/>
            <p:cNvPicPr preferRelativeResize="0"/>
            <p:nvPr/>
          </p:nvPicPr>
          <p:blipFill rotWithShape="1">
            <a:blip r:embed="rId2">
              <a:alphaModFix/>
            </a:blip>
            <a:srcRect r="81729"/>
            <a:stretch/>
          </p:blipFill>
          <p:spPr>
            <a:xfrm>
              <a:off x="253299" y="197825"/>
              <a:ext cx="570700" cy="770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asic">
  <p:cSld name="12_basic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4"/>
          <p:cNvSpPr txBox="1">
            <a:spLocks noGrp="1"/>
          </p:cNvSpPr>
          <p:nvPr>
            <p:ph type="ctrTitle"/>
          </p:nvPr>
        </p:nvSpPr>
        <p:spPr>
          <a:xfrm>
            <a:off x="642169" y="847475"/>
            <a:ext cx="47370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4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asic">
  <p:cSld name="19_basic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5"/>
          <p:cNvSpPr txBox="1">
            <a:spLocks noGrp="1"/>
          </p:cNvSpPr>
          <p:nvPr>
            <p:ph type="ctrTitle"/>
          </p:nvPr>
        </p:nvSpPr>
        <p:spPr>
          <a:xfrm>
            <a:off x="2064544" y="847475"/>
            <a:ext cx="50148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5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basic">
  <p:cSld name="27_basic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6"/>
          <p:cNvSpPr txBox="1">
            <a:spLocks noGrp="1"/>
          </p:cNvSpPr>
          <p:nvPr>
            <p:ph type="ctrTitle"/>
          </p:nvPr>
        </p:nvSpPr>
        <p:spPr>
          <a:xfrm>
            <a:off x="642169" y="3876052"/>
            <a:ext cx="47370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basic">
  <p:cSld name="20_basic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basic">
  <p:cSld name="23_basic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8"/>
          <p:cNvSpPr txBox="1">
            <a:spLocks noGrp="1"/>
          </p:cNvSpPr>
          <p:nvPr>
            <p:ph type="ctrTitle"/>
          </p:nvPr>
        </p:nvSpPr>
        <p:spPr>
          <a:xfrm>
            <a:off x="2064544" y="847475"/>
            <a:ext cx="50148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basic">
  <p:cSld name="24_basic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9"/>
          <p:cNvSpPr txBox="1">
            <a:spLocks noGrp="1"/>
          </p:cNvSpPr>
          <p:nvPr>
            <p:ph type="ctrTitle"/>
          </p:nvPr>
        </p:nvSpPr>
        <p:spPr>
          <a:xfrm>
            <a:off x="2064544" y="847475"/>
            <a:ext cx="50148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basic">
  <p:cSld name="22_basic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0"/>
          <p:cNvSpPr txBox="1">
            <a:spLocks noGrp="1"/>
          </p:cNvSpPr>
          <p:nvPr>
            <p:ph type="ctrTitle"/>
          </p:nvPr>
        </p:nvSpPr>
        <p:spPr>
          <a:xfrm>
            <a:off x="4572000" y="710538"/>
            <a:ext cx="50148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basic">
  <p:cSld name="21_basic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>
            <a:spLocks noGrp="1"/>
          </p:cNvSpPr>
          <p:nvPr>
            <p:ph type="ctrTitle"/>
          </p:nvPr>
        </p:nvSpPr>
        <p:spPr>
          <a:xfrm>
            <a:off x="642169" y="3181100"/>
            <a:ext cx="47370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basic">
  <p:cSld name="25_basic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2"/>
          <p:cNvSpPr txBox="1">
            <a:spLocks noGrp="1"/>
          </p:cNvSpPr>
          <p:nvPr>
            <p:ph type="ctrTitle"/>
          </p:nvPr>
        </p:nvSpPr>
        <p:spPr>
          <a:xfrm>
            <a:off x="642169" y="847475"/>
            <a:ext cx="47370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4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2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asic">
  <p:cSld name="3_basic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3"/>
          <p:cNvSpPr txBox="1">
            <a:spLocks noGrp="1"/>
          </p:cNvSpPr>
          <p:nvPr>
            <p:ph type="ctrTitle"/>
          </p:nvPr>
        </p:nvSpPr>
        <p:spPr>
          <a:xfrm>
            <a:off x="2064544" y="847475"/>
            <a:ext cx="50148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4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asic">
  <p:cSld name="2_basic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" name="Google Shape;29;p29"/>
          <p:cNvGrpSpPr/>
          <p:nvPr/>
        </p:nvGrpSpPr>
        <p:grpSpPr>
          <a:xfrm>
            <a:off x="189974" y="148369"/>
            <a:ext cx="3089175" cy="577875"/>
            <a:chOff x="253299" y="197825"/>
            <a:chExt cx="4118901" cy="770500"/>
          </a:xfrm>
        </p:grpSpPr>
        <p:sp>
          <p:nvSpPr>
            <p:cNvPr id="30" name="Google Shape;30;p29"/>
            <p:cNvSpPr txBox="1"/>
            <p:nvPr/>
          </p:nvSpPr>
          <p:spPr>
            <a:xfrm>
              <a:off x="838200" y="391625"/>
              <a:ext cx="3534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2021 Winter ICT Educators Conference</a:t>
              </a:r>
              <a:endParaRPr sz="16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31" name="Google Shape;31;p29"/>
            <p:cNvPicPr preferRelativeResize="0"/>
            <p:nvPr/>
          </p:nvPicPr>
          <p:blipFill rotWithShape="1">
            <a:blip r:embed="rId2">
              <a:alphaModFix/>
            </a:blip>
            <a:srcRect r="81729"/>
            <a:stretch/>
          </p:blipFill>
          <p:spPr>
            <a:xfrm>
              <a:off x="253299" y="197825"/>
              <a:ext cx="570700" cy="770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0573-3A33-4353-9FF8-7EE0589A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3942E-33BD-4CDE-8B93-C2F30EE37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5967E-8D12-4FED-A61B-C2CDC582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4EFE-AEB6-49DA-A382-ACA02D242B42}" type="datetimeFigureOut">
              <a:rPr lang="en-US" smtClean="0"/>
              <a:t>12/29/2020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33DA4-6C59-436B-9380-E7CA55B6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174EF-E15B-4A3F-BBFF-E9384ECE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620E-F82A-413A-BFA1-84E518590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1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asic">
  <p:cSld name="9_basic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" name="Google Shape;35;p30"/>
          <p:cNvCxnSpPr/>
          <p:nvPr/>
        </p:nvCxnSpPr>
        <p:spPr>
          <a:xfrm>
            <a:off x="8869634" y="785493"/>
            <a:ext cx="0" cy="2846100"/>
          </a:xfrm>
          <a:prstGeom prst="straightConnector1">
            <a:avLst/>
          </a:prstGeom>
          <a:noFill/>
          <a:ln w="19050" cap="rnd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30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7" name="Google Shape;37;p30"/>
          <p:cNvGrpSpPr/>
          <p:nvPr/>
        </p:nvGrpSpPr>
        <p:grpSpPr>
          <a:xfrm>
            <a:off x="189974" y="148369"/>
            <a:ext cx="3089175" cy="577875"/>
            <a:chOff x="253299" y="197825"/>
            <a:chExt cx="4118901" cy="770500"/>
          </a:xfrm>
        </p:grpSpPr>
        <p:sp>
          <p:nvSpPr>
            <p:cNvPr id="38" name="Google Shape;38;p30"/>
            <p:cNvSpPr txBox="1"/>
            <p:nvPr/>
          </p:nvSpPr>
          <p:spPr>
            <a:xfrm>
              <a:off x="838200" y="391625"/>
              <a:ext cx="3534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2021 Winter ICT Educators Conference</a:t>
              </a:r>
              <a:endParaRPr sz="16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39" name="Google Shape;39;p30"/>
            <p:cNvPicPr preferRelativeResize="0"/>
            <p:nvPr/>
          </p:nvPicPr>
          <p:blipFill rotWithShape="1">
            <a:blip r:embed="rId2">
              <a:alphaModFix/>
            </a:blip>
            <a:srcRect r="81729"/>
            <a:stretch/>
          </p:blipFill>
          <p:spPr>
            <a:xfrm>
              <a:off x="253299" y="197825"/>
              <a:ext cx="570700" cy="770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asic">
  <p:cSld name="4_basic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4" name="Google Shape;44;p31"/>
          <p:cNvGrpSpPr/>
          <p:nvPr/>
        </p:nvGrpSpPr>
        <p:grpSpPr>
          <a:xfrm>
            <a:off x="189974" y="148369"/>
            <a:ext cx="3089175" cy="577875"/>
            <a:chOff x="253299" y="197825"/>
            <a:chExt cx="4118901" cy="770500"/>
          </a:xfrm>
        </p:grpSpPr>
        <p:sp>
          <p:nvSpPr>
            <p:cNvPr id="45" name="Google Shape;45;p31"/>
            <p:cNvSpPr txBox="1"/>
            <p:nvPr/>
          </p:nvSpPr>
          <p:spPr>
            <a:xfrm>
              <a:off x="838200" y="391625"/>
              <a:ext cx="3534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2021 Winter ICT Educators Conference</a:t>
              </a:r>
              <a:endParaRPr sz="16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46" name="Google Shape;46;p31"/>
            <p:cNvPicPr preferRelativeResize="0"/>
            <p:nvPr/>
          </p:nvPicPr>
          <p:blipFill rotWithShape="1">
            <a:blip r:embed="rId2">
              <a:alphaModFix/>
            </a:blip>
            <a:srcRect r="81729"/>
            <a:stretch/>
          </p:blipFill>
          <p:spPr>
            <a:xfrm>
              <a:off x="253299" y="197825"/>
              <a:ext cx="570700" cy="770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basic">
  <p:cSld name="25_basic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5" name="Google Shape;55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asic">
  <p:cSld name="14_basic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ctrTitle"/>
          </p:nvPr>
        </p:nvSpPr>
        <p:spPr>
          <a:xfrm>
            <a:off x="3083612" y="1024360"/>
            <a:ext cx="5585100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asic">
  <p:cSld name="7_basic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ctrTitle"/>
          </p:nvPr>
        </p:nvSpPr>
        <p:spPr>
          <a:xfrm>
            <a:off x="4177298" y="852091"/>
            <a:ext cx="46953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basic">
  <p:cSld name="26_basic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ctrTitle"/>
          </p:nvPr>
        </p:nvSpPr>
        <p:spPr>
          <a:xfrm>
            <a:off x="642169" y="847475"/>
            <a:ext cx="47370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1"/>
          </p:nvPr>
        </p:nvSpPr>
        <p:spPr>
          <a:xfrm>
            <a:off x="841550" y="2130525"/>
            <a:ext cx="7360500" cy="22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asic">
  <p:cSld name="10_basic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ctrTitle"/>
          </p:nvPr>
        </p:nvSpPr>
        <p:spPr>
          <a:xfrm>
            <a:off x="642169" y="1091315"/>
            <a:ext cx="47370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stoga"/>
              <a:buNone/>
              <a:defRPr sz="44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0909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546368" y="314182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628650" y="463031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  <a:defRPr sz="4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8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8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8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8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8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8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8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8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628650" y="1558405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200" b="0" i="0" u="none" strike="noStrike" cap="none">
                <a:solidFill>
                  <a:srgbClr val="90909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swald"/>
              <a:buNone/>
              <a:defRPr sz="1200" b="0" i="0" u="none" strike="noStrike" cap="none">
                <a:solidFill>
                  <a:srgbClr val="90909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FBFBF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64" name="Google Shape;64;p17"/>
          <p:cNvCxnSpPr/>
          <p:nvPr/>
        </p:nvCxnSpPr>
        <p:spPr>
          <a:xfrm>
            <a:off x="8869634" y="785493"/>
            <a:ext cx="0" cy="2846100"/>
          </a:xfrm>
          <a:prstGeom prst="straightConnector1">
            <a:avLst/>
          </a:prstGeom>
          <a:noFill/>
          <a:ln w="19050" cap="rnd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5" name="Google Shape;65;p17"/>
          <p:cNvGrpSpPr/>
          <p:nvPr/>
        </p:nvGrpSpPr>
        <p:grpSpPr>
          <a:xfrm>
            <a:off x="189970" y="4667575"/>
            <a:ext cx="4123871" cy="373596"/>
            <a:chOff x="253299" y="7188100"/>
            <a:chExt cx="6378765" cy="577875"/>
          </a:xfrm>
        </p:grpSpPr>
        <p:sp>
          <p:nvSpPr>
            <p:cNvPr id="66" name="Google Shape;66;p17"/>
            <p:cNvSpPr txBox="1"/>
            <p:nvPr/>
          </p:nvSpPr>
          <p:spPr>
            <a:xfrm>
              <a:off x="832164" y="7211796"/>
              <a:ext cx="5799900" cy="4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1" i="0" u="none" strike="noStrike" cap="none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2021 Winter ICT Educators Conference</a:t>
              </a:r>
              <a:endParaRPr sz="16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67" name="Google Shape;67;p17"/>
            <p:cNvPicPr preferRelativeResize="0"/>
            <p:nvPr/>
          </p:nvPicPr>
          <p:blipFill rotWithShape="1">
            <a:blip r:embed="rId18">
              <a:alphaModFix/>
            </a:blip>
            <a:srcRect r="81729"/>
            <a:stretch/>
          </p:blipFill>
          <p:spPr>
            <a:xfrm>
              <a:off x="253299" y="7188100"/>
              <a:ext cx="428025" cy="577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3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myitinstructor.com/" TargetMode="Externa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://www.myitinstructor.com/WASTC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yitinstructor.com/WASTC" TargetMode="Externa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" y="0"/>
            <a:ext cx="9143993" cy="573839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"/>
          <p:cNvSpPr/>
          <p:nvPr/>
        </p:nvSpPr>
        <p:spPr>
          <a:xfrm>
            <a:off x="0" y="0"/>
            <a:ext cx="9144000" cy="573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719123" y="1788105"/>
            <a:ext cx="4945050" cy="49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"/>
          <p:cNvSpPr txBox="1"/>
          <p:nvPr/>
        </p:nvSpPr>
        <p:spPr>
          <a:xfrm>
            <a:off x="2110491" y="1475712"/>
            <a:ext cx="6707981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 dirty="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Kerry Bruce</a:t>
            </a:r>
            <a:endParaRPr sz="10000" b="1" i="0" u="none" strike="noStrike" cap="none" dirty="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1835943" y="3088996"/>
            <a:ext cx="6613994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Integrating the </a:t>
            </a:r>
            <a:r>
              <a:rPr lang="en-US" sz="22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Raspberry Pi into your CIS/CS Programs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73" name="Google Shape;173;p1"/>
          <p:cNvGrpSpPr/>
          <p:nvPr/>
        </p:nvGrpSpPr>
        <p:grpSpPr>
          <a:xfrm>
            <a:off x="5250469" y="4565625"/>
            <a:ext cx="3893524" cy="577875"/>
            <a:chOff x="6736141" y="808433"/>
            <a:chExt cx="5191365" cy="770500"/>
          </a:xfrm>
        </p:grpSpPr>
        <p:sp>
          <p:nvSpPr>
            <p:cNvPr id="174" name="Google Shape;174;p1"/>
            <p:cNvSpPr txBox="1"/>
            <p:nvPr/>
          </p:nvSpPr>
          <p:spPr>
            <a:xfrm>
              <a:off x="7170462" y="1002226"/>
              <a:ext cx="4757044" cy="2768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US" sz="1500" b="1" i="0" u="none" strike="noStrike" cap="none" dirty="0">
                  <a:solidFill>
                    <a:schemeClr val="dk1"/>
                  </a:solidFill>
                  <a:latin typeface="Oswald"/>
                  <a:ea typeface="Oswald"/>
                  <a:cs typeface="Oswald"/>
                  <a:sym typeface="Oswald"/>
                </a:rPr>
                <a:t>2021 Winter ICT Educators Conference</a:t>
              </a:r>
              <a:endParaRPr sz="15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175" name="Google Shape;175;p1"/>
            <p:cNvPicPr preferRelativeResize="0"/>
            <p:nvPr/>
          </p:nvPicPr>
          <p:blipFill rotWithShape="1">
            <a:blip r:embed="rId6">
              <a:alphaModFix/>
            </a:blip>
            <a:srcRect r="81729"/>
            <a:stretch/>
          </p:blipFill>
          <p:spPr>
            <a:xfrm>
              <a:off x="6736141" y="808433"/>
              <a:ext cx="570701" cy="770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6F30-41D1-43F7-A486-ED3992E3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38761D"/>
                </a:solidFill>
              </a:rPr>
              <a:t>Raspberry Pi in </a:t>
            </a: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Programming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312E4-08FC-4E20-BAF7-6A78A5E37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58405"/>
            <a:ext cx="7886700" cy="2956445"/>
          </a:xfrm>
          <a:solidFill>
            <a:schemeClr val="bg1">
              <a:alpha val="60000"/>
            </a:schemeClr>
          </a:solidFill>
        </p:spPr>
        <p:txBody>
          <a:bodyPr numCol="3" spcCol="228600"/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Languages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Python, Java, Node-RED, SQL,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400" dirty="0">
                <a:latin typeface="Oswald"/>
                <a:ea typeface="Oswald"/>
                <a:cs typeface="Oswald"/>
              </a:rPr>
              <a:t>PERL, Erlang,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 Scratch, Sonic-Pi, Wolfram, C, C++, C#, Rust, PHP, HTML5,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JQuery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, Node-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js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, PHP, LaTeX, Arduino, JavaScript, Fortran, Cobol, Go, R, Swift, Ruby, Scala, Kotlin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Flexibility - IDEs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dirty="0">
              <a:latin typeface="Oswald"/>
              <a:ea typeface="Oswald"/>
              <a:cs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400" dirty="0">
                <a:latin typeface="Oswald"/>
                <a:ea typeface="Oswald"/>
                <a:cs typeface="Oswald"/>
              </a:rPr>
              <a:t>IDLE, MU, </a:t>
            </a:r>
            <a:r>
              <a:rPr lang="en-US" sz="1400" dirty="0" err="1">
                <a:latin typeface="Oswald"/>
                <a:ea typeface="Oswald"/>
                <a:cs typeface="Oswald"/>
              </a:rPr>
              <a:t>Thonny</a:t>
            </a:r>
            <a:r>
              <a:rPr lang="en-US" sz="1400" dirty="0">
                <a:latin typeface="Oswald"/>
                <a:ea typeface="Oswald"/>
                <a:cs typeface="Oswald"/>
              </a:rPr>
              <a:t>, </a:t>
            </a:r>
            <a:r>
              <a:rPr lang="en-US" sz="1400" dirty="0" err="1">
                <a:latin typeface="Oswald"/>
                <a:ea typeface="Oswald"/>
                <a:cs typeface="Oswald"/>
              </a:rPr>
              <a:t>BlueJ</a:t>
            </a:r>
            <a:r>
              <a:rPr lang="en-US" sz="1400" dirty="0">
                <a:latin typeface="Oswald"/>
                <a:ea typeface="Oswald"/>
                <a:cs typeface="Oswald"/>
              </a:rPr>
              <a:t>, </a:t>
            </a:r>
            <a:r>
              <a:rPr lang="en-US" sz="1400" dirty="0" err="1">
                <a:latin typeface="Oswald"/>
                <a:ea typeface="Oswald"/>
                <a:cs typeface="Oswald"/>
              </a:rPr>
              <a:t>Geany</a:t>
            </a:r>
            <a:r>
              <a:rPr lang="en-US" sz="1400" dirty="0">
                <a:latin typeface="Oswald"/>
                <a:ea typeface="Oswald"/>
                <a:cs typeface="Oswald"/>
              </a:rPr>
              <a:t>, </a:t>
            </a:r>
            <a:r>
              <a:rPr lang="en-US" sz="1400" dirty="0" err="1">
                <a:latin typeface="Oswald"/>
                <a:ea typeface="Oswald"/>
                <a:cs typeface="Oswald"/>
              </a:rPr>
              <a:t>Greenfoot</a:t>
            </a:r>
            <a:r>
              <a:rPr lang="en-US" sz="1400" dirty="0">
                <a:latin typeface="Oswald"/>
                <a:ea typeface="Oswald"/>
                <a:cs typeface="Oswald"/>
              </a:rPr>
              <a:t>, </a:t>
            </a:r>
            <a:r>
              <a:rPr lang="en-US" sz="1400" dirty="0" err="1">
                <a:latin typeface="Oswald"/>
                <a:ea typeface="Oswald"/>
                <a:cs typeface="Oswald"/>
              </a:rPr>
              <a:t>Mathmatica</a:t>
            </a:r>
            <a:r>
              <a:rPr lang="en-US" sz="1400" dirty="0">
                <a:latin typeface="Oswald"/>
                <a:ea typeface="Oswald"/>
                <a:cs typeface="Oswald"/>
              </a:rPr>
              <a:t>, Wolfram Scratch, </a:t>
            </a:r>
            <a:r>
              <a:rPr lang="en-US" sz="1400" dirty="0" err="1">
                <a:latin typeface="Oswald"/>
                <a:ea typeface="Oswald"/>
                <a:cs typeface="Oswald"/>
              </a:rPr>
              <a:t>Blockly</a:t>
            </a:r>
            <a:r>
              <a:rPr lang="en-US" sz="1400" dirty="0">
                <a:latin typeface="Oswald"/>
                <a:ea typeface="Oswald"/>
                <a:cs typeface="Oswald"/>
              </a:rPr>
              <a:t>, Visual Studio Code, Node-RED, Node-</a:t>
            </a:r>
            <a:r>
              <a:rPr lang="en-US" sz="1400" dirty="0" err="1">
                <a:latin typeface="Oswald"/>
                <a:ea typeface="Oswald"/>
                <a:cs typeface="Oswald"/>
              </a:rPr>
              <a:t>js</a:t>
            </a:r>
            <a:r>
              <a:rPr lang="en-US" sz="1400" dirty="0">
                <a:latin typeface="Oswald"/>
                <a:ea typeface="Oswald"/>
                <a:cs typeface="Oswald"/>
              </a:rPr>
              <a:t>, Arduino, Adafruit </a:t>
            </a:r>
            <a:r>
              <a:rPr lang="en-US" sz="1400" dirty="0" err="1">
                <a:latin typeface="Oswald"/>
                <a:ea typeface="Oswald"/>
                <a:cs typeface="Oswald"/>
              </a:rPr>
              <a:t>WebIDE</a:t>
            </a:r>
            <a:r>
              <a:rPr lang="en-US" sz="1400" dirty="0">
                <a:latin typeface="Oswald"/>
                <a:ea typeface="Oswald"/>
                <a:cs typeface="Oswald"/>
              </a:rPr>
              <a:t>, </a:t>
            </a:r>
            <a:r>
              <a:rPr lang="en-US" sz="1400" dirty="0" err="1">
                <a:latin typeface="Oswald"/>
                <a:ea typeface="Oswald"/>
                <a:cs typeface="Oswald"/>
              </a:rPr>
              <a:t>AlgoIDE</a:t>
            </a:r>
            <a:r>
              <a:rPr lang="en-US" sz="1400" dirty="0">
                <a:latin typeface="Oswald"/>
                <a:ea typeface="Oswald"/>
                <a:cs typeface="Oswald"/>
              </a:rPr>
              <a:t>, Ninja, Lazarus, </a:t>
            </a:r>
            <a:r>
              <a:rPr lang="en-US" sz="1400" dirty="0" err="1">
                <a:latin typeface="Oswald"/>
                <a:ea typeface="Oswald"/>
                <a:cs typeface="Oswald"/>
              </a:rPr>
              <a:t>Codeblock</a:t>
            </a:r>
            <a:r>
              <a:rPr lang="en-US" sz="1400" dirty="0">
                <a:latin typeface="Oswald"/>
                <a:ea typeface="Oswald"/>
                <a:cs typeface="Oswald"/>
              </a:rPr>
              <a:t>, </a:t>
            </a:r>
            <a:r>
              <a:rPr lang="en-US" sz="1400" dirty="0" err="1">
                <a:latin typeface="Oswald"/>
                <a:ea typeface="Oswald"/>
                <a:cs typeface="Oswald"/>
              </a:rPr>
              <a:t>Jupyter</a:t>
            </a:r>
            <a:r>
              <a:rPr lang="en-US" sz="1400" dirty="0">
                <a:latin typeface="Oswald"/>
                <a:ea typeface="Oswald"/>
                <a:cs typeface="Oswald"/>
              </a:rPr>
              <a:t> Notebook, </a:t>
            </a:r>
            <a:r>
              <a:rPr lang="en-US" sz="1200" dirty="0">
                <a:latin typeface="Oswald"/>
                <a:ea typeface="Oswald"/>
                <a:cs typeface="Oswald"/>
              </a:rPr>
              <a:t>MATLAB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Physical Computing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dirty="0">
              <a:latin typeface="Oswald"/>
              <a:ea typeface="Oswald"/>
              <a:cs typeface="Oswald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400" dirty="0">
                <a:latin typeface="Oswald"/>
                <a:ea typeface="Oswald"/>
                <a:cs typeface="Oswald"/>
              </a:rPr>
              <a:t>The General-Purpose Input Output  (GPIO) Pins provide for expansion, added capabilities and physical computing opportunities that are not available with a laptop or PC </a:t>
            </a:r>
            <a:endParaRPr lang="en-US" sz="14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233792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552E-FD1C-4147-A564-836EF57F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Raspberry</a:t>
            </a:r>
            <a:r>
              <a:rPr lang="en-US" b="0" i="0" u="none" strike="noStrike" baseline="0" dirty="0">
                <a:solidFill>
                  <a:srgbClr val="2F5496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38761D"/>
                </a:solidFill>
              </a:rPr>
              <a:t>Pi in Cyber Security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0F97D9-5D55-4E8F-B2A9-E7C3C5CAC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2462"/>
            <a:ext cx="7886700" cy="3318007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US" sz="2400" dirty="0"/>
              <a:t>Cisco IoT Fundamentals Security</a:t>
            </a:r>
          </a:p>
          <a:p>
            <a:pPr lvl="1"/>
            <a:r>
              <a:rPr lang="en-US" sz="2000" dirty="0"/>
              <a:t>Explore Device, Network, and Application vulnerabilities on IoT (Raspberry Pi) Devices</a:t>
            </a:r>
          </a:p>
          <a:p>
            <a:pPr lvl="1"/>
            <a:r>
              <a:rPr lang="en-US" sz="2000" dirty="0"/>
              <a:t>Conduct Vulnerability and Risk Assessments</a:t>
            </a:r>
          </a:p>
          <a:p>
            <a:pPr lvl="1"/>
            <a:r>
              <a:rPr lang="en-US" sz="2000" dirty="0"/>
              <a:t>Security Game utilizing Raspberry Pi</a:t>
            </a:r>
          </a:p>
          <a:p>
            <a:r>
              <a:rPr lang="en-US" sz="2400" dirty="0"/>
              <a:t>Kali Linux on Raspberry Pi</a:t>
            </a:r>
          </a:p>
          <a:p>
            <a:r>
              <a:rPr lang="en-US" sz="2400" dirty="0"/>
              <a:t>Network Scanning with Raspberry Pi</a:t>
            </a:r>
          </a:p>
          <a:p>
            <a:r>
              <a:rPr lang="en-US" sz="2400" dirty="0"/>
              <a:t>Pineapple Pi – Portable Hacking Station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14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AE7D-BE37-46C1-86E8-125B28C35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Raspberry Pi in Cloud Computing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4A1C7-AFB7-48BE-9DC4-9461A1179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57231"/>
            <a:ext cx="7886700" cy="2948281"/>
          </a:xfrm>
          <a:solidFill>
            <a:schemeClr val="tx2">
              <a:alpha val="75000"/>
            </a:schemeClr>
          </a:solidFill>
        </p:spPr>
        <p:txBody>
          <a:bodyPr numCol="3" spcCol="228600"/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AWS IoT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Azure (Windows IoT)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GCP IoT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MongoDB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IFTTT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Twitter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Dweet.io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 err="1">
                <a:latin typeface="Oswald"/>
                <a:ea typeface="Oswald"/>
                <a:cs typeface="Oswald"/>
              </a:rPr>
              <a:t>OwnCloud</a:t>
            </a:r>
            <a:endParaRPr lang="en-US" sz="1800" dirty="0">
              <a:latin typeface="Oswald"/>
              <a:ea typeface="Oswald"/>
              <a:cs typeface="Oswald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Google AIY Voice/Vision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Media Server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Cloud4RPi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Hologram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Zapier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Mythic Beasts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400" dirty="0">
                <a:latin typeface="Oswald"/>
                <a:ea typeface="Oswald"/>
                <a:cs typeface="Oswald"/>
              </a:rPr>
              <a:t>Raspberry Pi Servers in the cloud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Docker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Home Assistant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Amazon Alexa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 err="1">
                <a:latin typeface="Oswald"/>
                <a:ea typeface="Oswald"/>
                <a:cs typeface="Oswald"/>
              </a:rPr>
              <a:t>UpSwift</a:t>
            </a:r>
            <a:endParaRPr lang="en-US" sz="1800" dirty="0">
              <a:latin typeface="Oswald"/>
              <a:ea typeface="Oswald"/>
              <a:cs typeface="Oswald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099552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8B95-9F06-45F9-BEA7-14565BC9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Raspberry Pi in Web Dev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615E-7EEE-4BBA-A7F8-D251C2014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82263"/>
            <a:ext cx="7886700" cy="3398206"/>
          </a:xfrm>
          <a:solidFill>
            <a:schemeClr val="tx2">
              <a:alpha val="60000"/>
            </a:schemeClr>
          </a:solidFill>
        </p:spPr>
        <p:txBody>
          <a:bodyPr numCol="2" spcCol="228600"/>
          <a:lstStyle/>
          <a:p>
            <a:r>
              <a:rPr lang="en-US" dirty="0"/>
              <a:t>Runs Linux…</a:t>
            </a:r>
          </a:p>
          <a:p>
            <a:r>
              <a:rPr lang="en-US" dirty="0"/>
              <a:t>LAMP Stack</a:t>
            </a:r>
          </a:p>
          <a:p>
            <a:r>
              <a:rPr lang="en-US" dirty="0"/>
              <a:t>Python Web Server</a:t>
            </a:r>
          </a:p>
          <a:p>
            <a:r>
              <a:rPr lang="en-US" dirty="0"/>
              <a:t>See Cloud Computing List (APIs)</a:t>
            </a:r>
          </a:p>
          <a:p>
            <a:endParaRPr lang="en-US" dirty="0"/>
          </a:p>
          <a:p>
            <a:r>
              <a:rPr lang="en-US" dirty="0"/>
              <a:t>RESTful</a:t>
            </a:r>
          </a:p>
          <a:p>
            <a:r>
              <a:rPr lang="en-US" dirty="0"/>
              <a:t>Full Stack Development</a:t>
            </a:r>
          </a:p>
          <a:p>
            <a:r>
              <a:rPr lang="en-US" dirty="0"/>
              <a:t>PHP</a:t>
            </a:r>
          </a:p>
          <a:p>
            <a:r>
              <a:rPr lang="en-US" dirty="0"/>
              <a:t>HTML5</a:t>
            </a:r>
          </a:p>
          <a:p>
            <a:r>
              <a:rPr lang="en-US" dirty="0"/>
              <a:t>WordPress</a:t>
            </a:r>
          </a:p>
          <a:p>
            <a:pPr marL="508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851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A4672-2A27-43E3-806C-81077442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Raspberry Pi in IoT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96E45A-A092-4A93-A006-672551D9A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3721" y="1273629"/>
            <a:ext cx="8409215" cy="3118757"/>
          </a:xfrm>
          <a:solidFill>
            <a:schemeClr val="tx2">
              <a:alpha val="60000"/>
            </a:schemeClr>
          </a:solidFill>
        </p:spPr>
        <p:txBody>
          <a:bodyPr numCol="2" spcCol="228600"/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dirty="0">
                <a:latin typeface="Oswald"/>
                <a:ea typeface="Oswald"/>
                <a:cs typeface="Oswald"/>
              </a:rPr>
              <a:t>Basic Electronics </a:t>
            </a:r>
            <a:r>
              <a:rPr lang="en-US" sz="1600" dirty="0">
                <a:latin typeface="Oswald"/>
                <a:ea typeface="Oswald"/>
                <a:cs typeface="Oswald"/>
              </a:rPr>
              <a:t>– Helps students to understand how computers work and that the connections are critical to a properly functioning system.</a:t>
            </a:r>
            <a:endParaRPr lang="en-US" sz="1600" b="1" dirty="0">
              <a:latin typeface="Oswald"/>
              <a:ea typeface="Oswald"/>
              <a:cs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Python Programming 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-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Students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 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earn to write simple scripts to automate menial tasks.</a:t>
            </a:r>
            <a:endParaRPr lang="en-US" sz="18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Reinforce Sys Admin Skills 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–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Flash SD cards, 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network configuration, Linux, project planning and management, remote control VNC/SSH, </a:t>
            </a:r>
            <a:r>
              <a:rPr lang="en-US" sz="1600" dirty="0">
                <a:latin typeface="Oswald"/>
                <a:ea typeface="Oswald"/>
                <a:cs typeface="Oswald"/>
              </a:rPr>
              <a:t>e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ncryption keys, teamwork, presentation skills, and connecting divergent systems.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dirty="0">
                <a:latin typeface="Oswald"/>
                <a:ea typeface="Oswald"/>
                <a:cs typeface="Oswald"/>
              </a:rPr>
              <a:t>C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reativity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-  When students are exposed to and asked to create their own Raspberry Pi projects, they are forced to think beyond the instructions.  This process builds better IT Technician.</a:t>
            </a: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14523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D308-5DE7-44E2-BE7A-159D6CD4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Raspberry Pi in Computer Science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08BCE-9027-470F-9D87-9B69491D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558405"/>
            <a:ext cx="8041821" cy="2972774"/>
          </a:xfrm>
          <a:solidFill>
            <a:schemeClr val="tx2">
              <a:alpha val="75000"/>
            </a:schemeClr>
          </a:solidFill>
        </p:spPr>
        <p:txBody>
          <a:bodyPr numCol="3" spcCol="228600"/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AI/Machine Learning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Google AIY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Coral AIY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Tensor Flow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OpenCV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Pi-Top/.NET/Microsoft Teams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Robotics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Pi-Wars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Dexter Industries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Pi-Top Robotics Kit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Various Robotic Kits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HomeBuilt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 Robots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Parallel Computing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 err="1">
                <a:latin typeface="Oswald"/>
                <a:ea typeface="Oswald"/>
                <a:cs typeface="Oswald"/>
              </a:rPr>
              <a:t>Beowolf</a:t>
            </a:r>
            <a:r>
              <a:rPr lang="en-US" sz="1800" dirty="0">
                <a:latin typeface="Oswald"/>
                <a:ea typeface="Oswald"/>
                <a:cs typeface="Oswald"/>
              </a:rPr>
              <a:t> Cluster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MPI/Python-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MontanaTech</a:t>
            </a: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LANL (750 Nodes)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Buckeye</a:t>
            </a:r>
            <a:r>
              <a:rPr lang="en-US" sz="1800" dirty="0" err="1">
                <a:latin typeface="Oswald"/>
                <a:ea typeface="Oswald"/>
                <a:cs typeface="Oswald"/>
              </a:rPr>
              <a:t>Pi</a:t>
            </a:r>
            <a:r>
              <a:rPr lang="en-US" sz="1800" dirty="0">
                <a:latin typeface="Oswald"/>
                <a:ea typeface="Oswald"/>
                <a:cs typeface="Oswald"/>
              </a:rPr>
              <a:t> (128 Nodes)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SJSU Paral</a:t>
            </a:r>
            <a:r>
              <a:rPr lang="en-US" sz="1800" dirty="0">
                <a:latin typeface="Oswald"/>
                <a:ea typeface="Oswald"/>
                <a:cs typeface="Oswald"/>
              </a:rPr>
              <a:t>lel Computing</a:t>
            </a: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06536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D068F-1E2D-47BB-B0FE-D29455369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310243"/>
            <a:ext cx="8735786" cy="1094014"/>
          </a:xfrm>
        </p:spPr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Raspberry Pi in System Administration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ACC06-2F1C-4162-8772-5325E6945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273629"/>
            <a:ext cx="7886700" cy="3298371"/>
          </a:xfrm>
          <a:solidFill>
            <a:schemeClr val="tx2">
              <a:alpha val="75000"/>
            </a:schemeClr>
          </a:solidFill>
        </p:spPr>
        <p:txBody>
          <a:bodyPr numCol="2"/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Linux (Over 50 </a:t>
            </a:r>
            <a:r>
              <a:rPr lang="en-US" sz="1800" dirty="0">
                <a:latin typeface="Oswald"/>
                <a:ea typeface="Oswald"/>
                <a:cs typeface="Oswald"/>
              </a:rPr>
              <a:t>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istros available)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Remote Administration</a:t>
            </a: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VNC</a:t>
            </a: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SSH</a:t>
            </a: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KVM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Servers (Anything you can build on Linux)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Network Configuration and Infrastructure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Network Monitoring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Virtualization</a:t>
            </a: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KVM</a:t>
            </a: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400" dirty="0" err="1">
                <a:latin typeface="Oswald"/>
                <a:ea typeface="Oswald"/>
                <a:cs typeface="Oswald"/>
              </a:rPr>
              <a:t>ESXi</a:t>
            </a:r>
            <a:endParaRPr lang="en-US" sz="1400" dirty="0">
              <a:latin typeface="Oswald"/>
              <a:ea typeface="Oswald"/>
              <a:cs typeface="Oswald"/>
            </a:endParaRP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400" dirty="0" err="1">
                <a:latin typeface="Oswald"/>
                <a:ea typeface="Oswald"/>
                <a:cs typeface="Oswald"/>
              </a:rPr>
              <a:t>Thinlinx</a:t>
            </a:r>
            <a:endParaRPr lang="en-US" sz="1400" dirty="0">
              <a:latin typeface="Oswald"/>
              <a:ea typeface="Oswald"/>
              <a:cs typeface="Oswald"/>
            </a:endParaRP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Minos</a:t>
            </a:r>
          </a:p>
          <a:p>
            <a:pPr marL="457200" lvl="1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400" dirty="0" err="1">
                <a:latin typeface="Oswald"/>
                <a:ea typeface="Oswald"/>
                <a:cs typeface="Oswald"/>
              </a:rPr>
              <a:t>BerryTerminal</a:t>
            </a:r>
            <a:endParaRPr lang="en-US" sz="14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</a:rPr>
              <a:t>Kali Linux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System Updates &amp; Package Management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WiFi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/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BlueTooth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/Ethernet</a:t>
            </a:r>
          </a:p>
        </p:txBody>
      </p:sp>
    </p:spTree>
    <p:extLst>
      <p:ext uri="{BB962C8B-B14F-4D97-AF65-F5344CB8AC3E}">
        <p14:creationId xmlns:p14="http://schemas.microsoft.com/office/powerpoint/2010/main" val="141679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7D513-92E7-4BE2-A9B0-87D1803C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Industrial Uses of Raspberry 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5C8B9-36DC-4F96-ABC6-FAF9F987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58405"/>
            <a:ext cx="7886700" cy="2692508"/>
          </a:xfrm>
          <a:solidFill>
            <a:schemeClr val="tx2">
              <a:alpha val="75000"/>
            </a:schemeClr>
          </a:solidFill>
        </p:spPr>
        <p:txBody>
          <a:bodyPr/>
          <a:lstStyle/>
          <a:p>
            <a:pPr marL="50800" indent="0">
              <a:buNone/>
            </a:pPr>
            <a:r>
              <a:rPr lang="en-US" sz="2400" b="1" dirty="0" err="1"/>
              <a:t>MyPi</a:t>
            </a:r>
            <a:r>
              <a:rPr lang="en-US" sz="2400" dirty="0"/>
              <a:t> - Industrial IoT Integrator Board</a:t>
            </a:r>
          </a:p>
          <a:p>
            <a:pPr marL="50800" indent="0">
              <a:buNone/>
            </a:pPr>
            <a:r>
              <a:rPr lang="en-US" sz="2400" b="1" dirty="0"/>
              <a:t>Revolution PI </a:t>
            </a:r>
            <a:r>
              <a:rPr lang="en-US" sz="2400" dirty="0"/>
              <a:t>- </a:t>
            </a:r>
            <a:r>
              <a:rPr lang="en-US" sz="2400" dirty="0" err="1"/>
              <a:t>OpenSource</a:t>
            </a:r>
            <a:r>
              <a:rPr lang="en-US" sz="2400" dirty="0"/>
              <a:t> IPC based on Raspberry Pi</a:t>
            </a:r>
          </a:p>
          <a:p>
            <a:pPr marL="50800" indent="0">
              <a:buNone/>
            </a:pPr>
            <a:r>
              <a:rPr lang="en-US" sz="2400" b="1" dirty="0" err="1"/>
              <a:t>netPI</a:t>
            </a:r>
            <a:r>
              <a:rPr lang="en-US" sz="2400" dirty="0"/>
              <a:t> – Industrial Raspberry Pi As Open Edge Connectivity Ecosystem</a:t>
            </a:r>
          </a:p>
          <a:p>
            <a:pPr marL="50800" indent="0">
              <a:buNone/>
            </a:pPr>
            <a:r>
              <a:rPr lang="en-US" sz="2400" b="1" dirty="0"/>
              <a:t>Raspberry Pi Compute Module</a:t>
            </a:r>
          </a:p>
          <a:p>
            <a:pPr marL="50800" indent="0">
              <a:buNone/>
            </a:pPr>
            <a:endParaRPr lang="en-US" dirty="0"/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B18EFB43-3ABB-4D76-A4B2-8FD7C244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840" y="3551190"/>
            <a:ext cx="3071616" cy="12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30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03C6-EC71-4373-9846-0360963F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Raspberry Pi Basic Configuration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DA0D1-70F1-40E1-8D65-2B6F358E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770" y="1257199"/>
            <a:ext cx="4927988" cy="3339508"/>
          </a:xfrm>
          <a:solidFill>
            <a:schemeClr val="tx2">
              <a:alpha val="75000"/>
            </a:schemeClr>
          </a:solidFill>
        </p:spPr>
        <p:txBody>
          <a:bodyPr/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Basic Setup - $100 - $200 (up to $300 w/add-ons)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Raspberry Pi Kits from </a:t>
            </a:r>
            <a:r>
              <a:rPr lang="en-US" sz="1800" dirty="0" err="1">
                <a:latin typeface="Oswald"/>
                <a:ea typeface="Oswald"/>
                <a:cs typeface="Oswald"/>
                <a:sym typeface="Oswald"/>
              </a:rPr>
              <a:t>Vilros</a:t>
            </a: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/</a:t>
            </a:r>
            <a:r>
              <a:rPr lang="en-US" sz="1800" dirty="0" err="1">
                <a:latin typeface="Oswald"/>
                <a:ea typeface="Oswald"/>
                <a:cs typeface="Oswald"/>
                <a:sym typeface="Oswald"/>
              </a:rPr>
              <a:t>Sparkfun</a:t>
            </a: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/Raspberry Pi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Add used/spare Keyboard/Mouse/Monitor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Get extra SD cards for backups &amp; different OSes.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Misc. HATs, physical computing</a:t>
            </a: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 components, etc.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Optional: Add Pi-Top[4] DIY Edition ($99.95)</a:t>
            </a: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" name="Picture 4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D6F9FD0F-E373-4424-9E3B-38C1E4561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758" y="1321641"/>
            <a:ext cx="1956141" cy="1958752"/>
          </a:xfrm>
          <a:prstGeom prst="rect">
            <a:avLst/>
          </a:prstGeom>
        </p:spPr>
      </p:pic>
      <p:pic>
        <p:nvPicPr>
          <p:cNvPr id="7" name="Picture 6" descr="A picture containing keyboard, computer, electronics, mouse&#10;&#10;Description automatically generated">
            <a:extLst>
              <a:ext uri="{FF2B5EF4-FFF2-40B4-BE49-F238E27FC236}">
                <a16:creationId xmlns:a16="http://schemas.microsoft.com/office/drawing/2014/main" id="{3DBD04E3-C064-428D-8DDF-2D81BFE32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99" y="2424306"/>
            <a:ext cx="1853374" cy="1126671"/>
          </a:xfrm>
          <a:prstGeom prst="rect">
            <a:avLst/>
          </a:prstGeom>
        </p:spPr>
      </p:pic>
      <p:pic>
        <p:nvPicPr>
          <p:cNvPr id="9" name="Picture 8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C9ACF281-F8C7-4DBB-A926-A60ECBD56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793" y="3522890"/>
            <a:ext cx="2383971" cy="17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48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03C6-EC71-4373-9846-0360963F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Raspberry Pi 400 Configuration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DA0D1-70F1-40E1-8D65-2B6F358E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58405"/>
            <a:ext cx="5192797" cy="3069436"/>
          </a:xfrm>
          <a:solidFill>
            <a:schemeClr val="tx2">
              <a:alpha val="75000"/>
            </a:schemeClr>
          </a:solidFill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  <a:buNone/>
            </a:pPr>
            <a:r>
              <a:rPr lang="en-US" sz="1600" b="1" dirty="0">
                <a:latin typeface="Oswald"/>
                <a:ea typeface="Oswald"/>
                <a:cs typeface="Oswald"/>
                <a:sym typeface="Oswald"/>
              </a:rPr>
              <a:t>Raspberry Pi 400 Kit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- $100 - $200 (up to $300 w/add-ons)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Raspberry Pi 400 Kits from Raspberry Pi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Add used/spare Monitor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Add a GPIO Expansion board for ease of use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Get extra SD cards for backups &amp; different OSes.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Misc. HATs, physical computing</a:t>
            </a:r>
            <a:r>
              <a:rPr lang="en-US" sz="1800" dirty="0">
                <a:latin typeface="Oswald"/>
                <a:ea typeface="Oswald"/>
                <a:cs typeface="Oswald"/>
                <a:sym typeface="Oswald"/>
              </a:rPr>
              <a:t> components, etc.</a:t>
            </a: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</p:txBody>
      </p:sp>
      <p:pic>
        <p:nvPicPr>
          <p:cNvPr id="10" name="Picture 9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26153266-54CB-4D8E-8851-262C24566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904" y="3253012"/>
            <a:ext cx="2376670" cy="1784331"/>
          </a:xfrm>
          <a:prstGeom prst="rect">
            <a:avLst/>
          </a:prstGeom>
        </p:spPr>
      </p:pic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90091E9C-D23A-4F7C-894A-5D5A75119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886" y="1507713"/>
            <a:ext cx="2181623" cy="17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2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"/>
          <p:cNvPicPr preferRelativeResize="0"/>
          <p:nvPr/>
        </p:nvPicPr>
        <p:blipFill rotWithShape="1">
          <a:blip r:embed="rId3">
            <a:alphaModFix/>
          </a:blip>
          <a:srcRect t="9" b="8"/>
          <a:stretch/>
        </p:blipFill>
        <p:spPr>
          <a:xfrm>
            <a:off x="-3" y="0"/>
            <a:ext cx="9143997" cy="609599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"/>
          <p:cNvSpPr/>
          <p:nvPr/>
        </p:nvSpPr>
        <p:spPr>
          <a:xfrm>
            <a:off x="-6" y="0"/>
            <a:ext cx="9144000" cy="6096000"/>
          </a:xfrm>
          <a:prstGeom prst="rect">
            <a:avLst/>
          </a:prstGeom>
          <a:solidFill>
            <a:srgbClr val="FFFFFF">
              <a:alpha val="50588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4432944" y="1426810"/>
            <a:ext cx="4247400" cy="3464400"/>
          </a:xfrm>
          <a:prstGeom prst="roundRect">
            <a:avLst>
              <a:gd name="adj" fmla="val 16667"/>
            </a:avLst>
          </a:prstGeom>
          <a:solidFill>
            <a:srgbClr val="FFFFFF">
              <a:alpha val="80784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"/>
          <p:cNvPicPr preferRelativeResize="0"/>
          <p:nvPr/>
        </p:nvPicPr>
        <p:blipFill>
          <a:blip r:embed="rId4"/>
          <a:srcRect/>
          <a:stretch/>
        </p:blipFill>
        <p:spPr>
          <a:xfrm>
            <a:off x="1173311" y="1759917"/>
            <a:ext cx="2086320" cy="2798185"/>
          </a:xfrm>
          <a:custGeom>
            <a:avLst/>
            <a:gdLst/>
            <a:ahLst/>
            <a:cxnLst/>
            <a:rect l="l" t="t" r="r" b="b"/>
            <a:pathLst>
              <a:path w="4295793" h="4295793" extrusionOk="0">
                <a:moveTo>
                  <a:pt x="201645" y="0"/>
                </a:moveTo>
                <a:lnTo>
                  <a:pt x="4094148" y="0"/>
                </a:lnTo>
                <a:cubicBezTo>
                  <a:pt x="4205513" y="0"/>
                  <a:pt x="4295793" y="90280"/>
                  <a:pt x="4295793" y="201645"/>
                </a:cubicBezTo>
                <a:lnTo>
                  <a:pt x="4295793" y="4094148"/>
                </a:lnTo>
                <a:cubicBezTo>
                  <a:pt x="4295793" y="4205513"/>
                  <a:pt x="4205513" y="4295793"/>
                  <a:pt x="4094148" y="4295793"/>
                </a:cubicBezTo>
                <a:lnTo>
                  <a:pt x="201645" y="4295793"/>
                </a:lnTo>
                <a:cubicBezTo>
                  <a:pt x="90280" y="4295793"/>
                  <a:pt x="0" y="4205513"/>
                  <a:pt x="0" y="4094148"/>
                </a:cubicBezTo>
                <a:lnTo>
                  <a:pt x="0" y="201645"/>
                </a:lnTo>
                <a:cubicBezTo>
                  <a:pt x="0" y="90280"/>
                  <a:pt x="90280" y="0"/>
                  <a:pt x="20164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4" name="Google Shape;184;p2"/>
          <p:cNvSpPr txBox="1">
            <a:spLocks noGrp="1"/>
          </p:cNvSpPr>
          <p:nvPr>
            <p:ph type="ctrTitle"/>
          </p:nvPr>
        </p:nvSpPr>
        <p:spPr>
          <a:xfrm>
            <a:off x="5374445" y="1705830"/>
            <a:ext cx="2364397" cy="13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Welcome</a:t>
            </a:r>
            <a:endParaRPr b="1" dirty="0">
              <a:solidFill>
                <a:srgbClr val="38761D"/>
              </a:solidFill>
            </a:endParaRPr>
          </a:p>
        </p:txBody>
      </p:sp>
      <p:sp>
        <p:nvSpPr>
          <p:cNvPr id="185" name="Google Shape;185;p2"/>
          <p:cNvSpPr txBox="1"/>
          <p:nvPr/>
        </p:nvSpPr>
        <p:spPr>
          <a:xfrm>
            <a:off x="4577068" y="2989778"/>
            <a:ext cx="3969300" cy="129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Thank you for joining me for this  presentation.  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 Live Raspberry Pi Lab Follows…</a:t>
            </a:r>
            <a:endParaRPr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7" name="Google Shape;187;p2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03C6-EC71-4373-9846-0360963F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dirty="0">
                <a:solidFill>
                  <a:srgbClr val="38761D"/>
                </a:solidFill>
              </a:rPr>
              <a:t>Pi-Top[4]</a:t>
            </a: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 Configuration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DA0D1-70F1-40E1-8D65-2B6F358E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558405"/>
            <a:ext cx="5116017" cy="2922853"/>
          </a:xfrm>
          <a:solidFill>
            <a:schemeClr val="tx2">
              <a:alpha val="75000"/>
            </a:schemeClr>
          </a:solidFill>
        </p:spPr>
        <p:txBody>
          <a:bodyPr/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dirty="0">
                <a:latin typeface="Oswald"/>
                <a:ea typeface="Oswald"/>
                <a:cs typeface="Oswald"/>
                <a:sym typeface="Oswald"/>
              </a:rPr>
              <a:t>Pi-Top[4] 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Setup - $250 - $600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6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dirty="0">
                <a:latin typeface="Oswald"/>
                <a:ea typeface="Oswald"/>
                <a:cs typeface="Oswald"/>
                <a:sym typeface="Oswald"/>
              </a:rPr>
              <a:t>Pi-Top[4] Complete Kit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Add used/spare Keyboard/Mouse/Monitor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dirty="0">
                <a:latin typeface="Oswald"/>
                <a:ea typeface="Oswald"/>
                <a:cs typeface="Oswald"/>
                <a:sym typeface="Oswald"/>
              </a:rPr>
              <a:t>Get extra SD cards for backups &amp; different OSes.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Misc. HATs, physical computing</a:t>
            </a:r>
            <a:r>
              <a:rPr lang="en-US" sz="1600" dirty="0">
                <a:latin typeface="Oswald"/>
                <a:ea typeface="Oswald"/>
                <a:cs typeface="Oswald"/>
                <a:sym typeface="Oswald"/>
              </a:rPr>
              <a:t> components, etc.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dirty="0">
                <a:latin typeface="Oswald"/>
                <a:ea typeface="Oswald"/>
                <a:cs typeface="Oswald"/>
                <a:sym typeface="Oswald"/>
              </a:rPr>
              <a:t>Optional: Add Pi-Top Keyboard, Screen, Sensors, Robotics Kit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</p:txBody>
      </p:sp>
      <p:pic>
        <p:nvPicPr>
          <p:cNvPr id="5" name="Picture 4" descr="A picture containing text, electronics, indoor, computer&#10;&#10;Description automatically generated">
            <a:extLst>
              <a:ext uri="{FF2B5EF4-FFF2-40B4-BE49-F238E27FC236}">
                <a16:creationId xmlns:a16="http://schemas.microsoft.com/office/drawing/2014/main" id="{B2DA25E8-FF25-4134-A23A-1DD12D623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43" y="1851573"/>
            <a:ext cx="3060110" cy="24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8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03C6-EC71-4373-9846-0360963F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Raspberry Pi Desktop OS Config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DA0D1-70F1-40E1-8D65-2B6F358E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558405"/>
            <a:ext cx="5116017" cy="2922853"/>
          </a:xfrm>
          <a:solidFill>
            <a:schemeClr val="tx2">
              <a:alpha val="75000"/>
            </a:schemeClr>
          </a:solidFill>
        </p:spPr>
        <p:txBody>
          <a:bodyPr/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dirty="0">
                <a:latin typeface="Oswald"/>
                <a:ea typeface="Oswald"/>
                <a:cs typeface="Oswald"/>
                <a:sym typeface="Oswald"/>
              </a:rPr>
              <a:t>Raspberry Pi Desktop OS w/</a:t>
            </a:r>
            <a:r>
              <a:rPr lang="en-US" sz="1800" b="1" dirty="0" err="1">
                <a:latin typeface="Oswald"/>
                <a:ea typeface="Oswald"/>
                <a:cs typeface="Oswald"/>
                <a:sym typeface="Oswald"/>
              </a:rPr>
              <a:t>PiZero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$100 - $200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6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Using Old desktop PCs/laptops install Raspberry Pi Desktop OS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dirty="0">
                <a:latin typeface="Oswald"/>
                <a:ea typeface="Oswald"/>
                <a:cs typeface="Oswald"/>
                <a:sym typeface="Oswald"/>
              </a:rPr>
              <a:t>Buy Raspberry </a:t>
            </a:r>
            <a:r>
              <a:rPr lang="en-US" sz="1600" dirty="0" err="1">
                <a:latin typeface="Oswald"/>
                <a:ea typeface="Oswald"/>
                <a:cs typeface="Oswald"/>
                <a:sym typeface="Oswald"/>
              </a:rPr>
              <a:t>PiZeroW</a:t>
            </a:r>
            <a:r>
              <a:rPr lang="en-US" sz="1600" dirty="0">
                <a:latin typeface="Oswald"/>
                <a:ea typeface="Oswald"/>
                <a:cs typeface="Oswald"/>
                <a:sym typeface="Oswald"/>
              </a:rPr>
              <a:t> Kit ($30)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dirty="0">
                <a:latin typeface="Oswald"/>
                <a:ea typeface="Oswald"/>
                <a:cs typeface="Oswald"/>
                <a:sym typeface="Oswald"/>
              </a:rPr>
              <a:t>Using a USB cable, you can interact with GPIOs on </a:t>
            </a:r>
            <a:r>
              <a:rPr lang="en-US" sz="1600" dirty="0" err="1">
                <a:latin typeface="Oswald"/>
                <a:ea typeface="Oswald"/>
                <a:cs typeface="Oswald"/>
                <a:sym typeface="Oswald"/>
              </a:rPr>
              <a:t>PiZero</a:t>
            </a:r>
            <a:endParaRPr lang="en-US" sz="1600" dirty="0"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dirty="0">
                <a:latin typeface="Oswald"/>
                <a:ea typeface="Oswald"/>
                <a:cs typeface="Oswald"/>
                <a:sym typeface="Oswald"/>
              </a:rPr>
              <a:t>Get extra SD cards for backups &amp; different OSes.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Misc. HATs, physical computing</a:t>
            </a:r>
            <a:r>
              <a:rPr lang="en-US" sz="1600" dirty="0">
                <a:latin typeface="Oswald"/>
                <a:ea typeface="Oswald"/>
                <a:cs typeface="Oswald"/>
                <a:sym typeface="Oswald"/>
              </a:rPr>
              <a:t> components, etc.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</p:txBody>
      </p:sp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3018F31-FE94-469C-AB45-D5BB999C6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083" y="1894500"/>
            <a:ext cx="3000883" cy="225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23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03C6-EC71-4373-9846-0360963F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0" y="483972"/>
            <a:ext cx="8159362" cy="994200"/>
          </a:xfrm>
        </p:spPr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dirty="0">
                <a:solidFill>
                  <a:srgbClr val="38761D"/>
                </a:solidFill>
              </a:rPr>
              <a:t>Compute Module 4 for Industrial IoT</a:t>
            </a:r>
            <a:endParaRPr lang="en-US" sz="4800" b="0" i="0" u="none" strike="noStrike" cap="none" dirty="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DA0D1-70F1-40E1-8D65-2B6F358E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1558405"/>
            <a:ext cx="5116017" cy="2922853"/>
          </a:xfrm>
          <a:solidFill>
            <a:schemeClr val="tx2">
              <a:alpha val="75000"/>
            </a:schemeClr>
          </a:solidFill>
        </p:spPr>
        <p:txBody>
          <a:bodyPr/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1" dirty="0">
                <a:latin typeface="Oswald"/>
                <a:ea typeface="Oswald"/>
                <a:cs typeface="Oswald"/>
                <a:sym typeface="Oswald"/>
              </a:rPr>
              <a:t>Raspberry Pi Desktop OS w/</a:t>
            </a:r>
            <a:r>
              <a:rPr lang="en-US" sz="1800" b="1" dirty="0" err="1">
                <a:latin typeface="Oswald"/>
                <a:ea typeface="Oswald"/>
                <a:cs typeface="Oswald"/>
                <a:sym typeface="Oswald"/>
              </a:rPr>
              <a:t>PiZero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$100 - $200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en-US" sz="16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Designed for Industrial or embedded applications.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Cost effective and powerful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32 versions of Compute Modules starting at $25 -$90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</a:rPr>
              <a:t>IO Board $35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Compute Module 4 </a:t>
            </a:r>
            <a:r>
              <a:rPr lang="en-US" sz="1800" dirty="0">
                <a:latin typeface="Oswald"/>
                <a:ea typeface="Oswald"/>
                <a:cs typeface="Oswald"/>
              </a:rPr>
              <a:t>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ntenna Kit $6</a:t>
            </a:r>
          </a:p>
        </p:txBody>
      </p:sp>
      <p:pic>
        <p:nvPicPr>
          <p:cNvPr id="7" name="Picture 6" descr="A green circuit board&#10;&#10;Description automatically generated with low confidence">
            <a:extLst>
              <a:ext uri="{FF2B5EF4-FFF2-40B4-BE49-F238E27FC236}">
                <a16:creationId xmlns:a16="http://schemas.microsoft.com/office/drawing/2014/main" id="{10A56A63-FEE8-41C4-AED5-AC831CD6E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915" y="3049160"/>
            <a:ext cx="2588711" cy="1848340"/>
          </a:xfrm>
          <a:prstGeom prst="rect">
            <a:avLst/>
          </a:prstGeom>
        </p:spPr>
      </p:pic>
      <p:pic>
        <p:nvPicPr>
          <p:cNvPr id="5" name="Picture 4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838D3B0F-0FE1-4E16-9433-E2C53CEE8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915" y="1358363"/>
            <a:ext cx="2604615" cy="18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43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BFF5-A399-4A38-B516-90F59C59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Reasons for using Raspberry Pi in CIS/CS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7E26E-517D-4352-B196-FCC19C6AB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8799"/>
            <a:ext cx="7886700" cy="2541181"/>
          </a:xfrm>
          <a:solidFill>
            <a:schemeClr val="tx2">
              <a:alpha val="75000"/>
            </a:schemeClr>
          </a:solidFill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Low Cost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Flexibility / Expandability / GPIOs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Power / Size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Community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Tactile Learning Opportunities</a:t>
            </a: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dirty="0">
                <a:latin typeface="Oswald"/>
                <a:ea typeface="Oswald"/>
                <a:cs typeface="Oswald"/>
              </a:rPr>
              <a:t>And they are just plain fun to work/play with…</a:t>
            </a:r>
            <a:endParaRPr lang="en-US" sz="18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89107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97249-94A3-4272-83C6-016AFC4F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38761D"/>
                </a:solidFill>
              </a:rPr>
              <a:t>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90B17-1FAF-4C57-B66B-5FFB55C6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54298"/>
            <a:ext cx="7886700" cy="3193209"/>
          </a:xfrm>
          <a:solidFill>
            <a:srgbClr val="FFFFFF">
              <a:alpha val="75000"/>
            </a:srgbClr>
          </a:solidFill>
        </p:spPr>
        <p:txBody>
          <a:bodyPr/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00" i="0" u="none" strike="noStrike" cap="none" dirty="0">
                <a:solidFill>
                  <a:schemeClr val="dk1"/>
                </a:solidFill>
                <a:latin typeface="Oswald" pitchFamily="2" charset="0"/>
                <a:ea typeface="Raleway"/>
                <a:cs typeface="Raleway"/>
                <a:sym typeface="Raleway"/>
              </a:rPr>
              <a:t>Live Lab directly after this presentation…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00" dirty="0">
                <a:latin typeface="Oswald" pitchFamily="2" charset="0"/>
              </a:rPr>
              <a:t>WASTC Instructor Training</a:t>
            </a: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i="0" u="none" strike="noStrike" cap="none" dirty="0">
                <a:solidFill>
                  <a:schemeClr val="dk1"/>
                </a:solidFill>
                <a:latin typeface="Oswald" pitchFamily="2" charset="0"/>
                <a:ea typeface="Raleway"/>
                <a:cs typeface="Raleway"/>
                <a:sym typeface="Raleway"/>
              </a:rPr>
              <a:t>IoT Connecting Things (January 16</a:t>
            </a:r>
            <a:r>
              <a:rPr lang="en-US" sz="1400" baseline="30000" dirty="0">
                <a:latin typeface="Oswald" pitchFamily="2" charset="0"/>
              </a:rPr>
              <a:t>th – </a:t>
            </a:r>
            <a:r>
              <a:rPr lang="en-US" sz="1400" dirty="0">
                <a:latin typeface="Oswald" pitchFamily="2" charset="0"/>
              </a:rPr>
              <a:t>February 13</a:t>
            </a:r>
            <a:r>
              <a:rPr lang="en-US" sz="1400" baseline="30000" dirty="0">
                <a:latin typeface="Oswald" pitchFamily="2" charset="0"/>
              </a:rPr>
              <a:t>th) </a:t>
            </a:r>
            <a:r>
              <a:rPr lang="en-US" sz="1400" dirty="0">
                <a:latin typeface="Oswald" pitchFamily="2" charset="0"/>
              </a:rPr>
              <a:t> Now includes bonus hands-on labs hours.</a:t>
            </a:r>
            <a:endParaRPr lang="en-US" sz="1400" i="0" u="none" strike="noStrike" cap="none" baseline="30000" dirty="0">
              <a:solidFill>
                <a:schemeClr val="dk1"/>
              </a:solidFill>
              <a:latin typeface="Oswald" pitchFamily="2" charset="0"/>
              <a:ea typeface="Raleway"/>
              <a:cs typeface="Raleway"/>
              <a:sym typeface="Raleway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 dirty="0">
                <a:latin typeface="Oswald" pitchFamily="2" charset="0"/>
              </a:rPr>
              <a:t>IoT Big Data and Analytics (March 20</a:t>
            </a:r>
            <a:r>
              <a:rPr lang="en-US" sz="1400" baseline="30000" dirty="0">
                <a:latin typeface="Oswald" pitchFamily="2" charset="0"/>
              </a:rPr>
              <a:t>th</a:t>
            </a:r>
            <a:r>
              <a:rPr lang="en-US" sz="1400" dirty="0">
                <a:latin typeface="Oswald" pitchFamily="2" charset="0"/>
              </a:rPr>
              <a:t> – April 17</a:t>
            </a:r>
            <a:r>
              <a:rPr lang="en-US" sz="1400" baseline="30000" dirty="0">
                <a:latin typeface="Oswald" pitchFamily="2" charset="0"/>
              </a:rPr>
              <a:t>th)  </a:t>
            </a:r>
            <a:r>
              <a:rPr lang="en-US" sz="1400" dirty="0">
                <a:latin typeface="Oswald" pitchFamily="2" charset="0"/>
              </a:rPr>
              <a:t> </a:t>
            </a:r>
            <a:endParaRPr lang="en-US" sz="1400" i="0" u="none" strike="noStrike" cap="none" dirty="0">
              <a:solidFill>
                <a:schemeClr val="dk1"/>
              </a:solidFill>
              <a:latin typeface="Oswald" pitchFamily="2" charset="0"/>
              <a:ea typeface="Raleway"/>
              <a:cs typeface="Raleway"/>
              <a:sym typeface="Raleway"/>
            </a:endParaRP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Oswald" pitchFamily="2" charset="0"/>
                <a:sym typeface="Raleway"/>
              </a:rPr>
              <a:t>Post Covid-19 - Onsite/Remote Workshops for Instructors or Labs for Students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Oswald" pitchFamily="2" charset="0"/>
                <a:sym typeface="Raleway"/>
              </a:rPr>
              <a:t>Conference Speaker/Workshop Facilitator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Oswald" pitchFamily="2" charset="0"/>
                <a:sym typeface="Raleway"/>
              </a:rPr>
              <a:t>Web Page Resources – See </a:t>
            </a:r>
            <a:r>
              <a:rPr lang="en-US" sz="1800" dirty="0">
                <a:solidFill>
                  <a:schemeClr val="dk1"/>
                </a:solidFill>
                <a:latin typeface="Oswald" pitchFamily="2" charset="0"/>
                <a:sym typeface="Raleway"/>
                <a:hlinkClick r:id="rId2"/>
              </a:rPr>
              <a:t>https://myitinstructor.com</a:t>
            </a:r>
            <a:r>
              <a:rPr lang="en-US" sz="1800" dirty="0">
                <a:solidFill>
                  <a:schemeClr val="dk1"/>
                </a:solidFill>
                <a:latin typeface="Oswald" pitchFamily="2" charset="0"/>
                <a:sym typeface="Raleway"/>
              </a:rPr>
              <a:t> for more information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12E07-DB8E-4F8A-BFDE-99282BB43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620E-F82A-413A-BFA1-84E518590D6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7DDC8-02D5-417A-B273-6C52174C5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514" y="1457231"/>
            <a:ext cx="2715004" cy="5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57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3"/>
          <p:cNvPicPr preferRelativeResize="0"/>
          <p:nvPr/>
        </p:nvPicPr>
        <p:blipFill rotWithShape="1">
          <a:blip r:embed="rId3">
            <a:alphaModFix/>
          </a:blip>
          <a:srcRect l="855" r="863"/>
          <a:stretch/>
        </p:blipFill>
        <p:spPr>
          <a:xfrm>
            <a:off x="-3" y="-539"/>
            <a:ext cx="9144000" cy="6097077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3"/>
          <p:cNvSpPr/>
          <p:nvPr/>
        </p:nvSpPr>
        <p:spPr>
          <a:xfrm>
            <a:off x="-48874" y="31296"/>
            <a:ext cx="9144000" cy="6096000"/>
          </a:xfrm>
          <a:prstGeom prst="rect">
            <a:avLst/>
          </a:prstGeom>
          <a:solidFill>
            <a:srgbClr val="FFFFFF">
              <a:alpha val="50588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13"/>
          <p:cNvPicPr preferRelativeResize="0"/>
          <p:nvPr/>
        </p:nvPicPr>
        <p:blipFill>
          <a:blip r:embed="rId4"/>
          <a:srcRect l="2000" r="2000"/>
          <a:stretch/>
        </p:blipFill>
        <p:spPr>
          <a:xfrm>
            <a:off x="270163" y="1911926"/>
            <a:ext cx="3730801" cy="2789347"/>
          </a:xfrm>
          <a:custGeom>
            <a:avLst/>
            <a:gdLst/>
            <a:ahLst/>
            <a:cxnLst/>
            <a:rect l="l" t="t" r="r" b="b"/>
            <a:pathLst>
              <a:path w="10319775" h="3594101" extrusionOk="0">
                <a:moveTo>
                  <a:pt x="266359" y="0"/>
                </a:moveTo>
                <a:lnTo>
                  <a:pt x="10053416" y="0"/>
                </a:lnTo>
                <a:cubicBezTo>
                  <a:pt x="10200522" y="0"/>
                  <a:pt x="10319775" y="119253"/>
                  <a:pt x="10319775" y="266359"/>
                </a:cubicBezTo>
                <a:lnTo>
                  <a:pt x="10319775" y="3327742"/>
                </a:lnTo>
                <a:cubicBezTo>
                  <a:pt x="10319775" y="3474848"/>
                  <a:pt x="10200522" y="3594101"/>
                  <a:pt x="10053416" y="3594101"/>
                </a:cubicBezTo>
                <a:lnTo>
                  <a:pt x="266359" y="3594101"/>
                </a:lnTo>
                <a:cubicBezTo>
                  <a:pt x="119253" y="3594101"/>
                  <a:pt x="0" y="3474848"/>
                  <a:pt x="0" y="3327742"/>
                </a:cubicBezTo>
                <a:lnTo>
                  <a:pt x="0" y="266359"/>
                </a:lnTo>
                <a:cubicBezTo>
                  <a:pt x="0" y="119253"/>
                  <a:pt x="119253" y="0"/>
                  <a:pt x="26635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70" name="Google Shape;370;p13"/>
          <p:cNvSpPr txBox="1">
            <a:spLocks noGrp="1"/>
          </p:cNvSpPr>
          <p:nvPr>
            <p:ph type="ctrTitle"/>
          </p:nvPr>
        </p:nvSpPr>
        <p:spPr>
          <a:xfrm>
            <a:off x="642169" y="847481"/>
            <a:ext cx="37308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Contact Info:</a:t>
            </a:r>
            <a:b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dirty="0">
                <a:solidFill>
                  <a:srgbClr val="38761D"/>
                </a:solidFill>
              </a:rPr>
              <a:t>Kerry Bruce</a:t>
            </a:r>
            <a:endParaRPr sz="4800" b="0" i="0" u="none" strike="noStrike" cap="none" dirty="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1" name="Google Shape;371;p13"/>
          <p:cNvSpPr/>
          <p:nvPr/>
        </p:nvSpPr>
        <p:spPr>
          <a:xfrm>
            <a:off x="4478908" y="833546"/>
            <a:ext cx="3448200" cy="3853800"/>
          </a:xfrm>
          <a:prstGeom prst="roundRect">
            <a:avLst>
              <a:gd name="adj" fmla="val 8013"/>
            </a:avLst>
          </a:prstGeom>
          <a:solidFill>
            <a:schemeClr val="lt1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2" name="Google Shape;372;p13"/>
          <p:cNvSpPr/>
          <p:nvPr/>
        </p:nvSpPr>
        <p:spPr>
          <a:xfrm>
            <a:off x="5665355" y="3079296"/>
            <a:ext cx="899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E-mail</a:t>
            </a:r>
            <a:endParaRPr sz="1400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3" name="Google Shape;373;p13"/>
          <p:cNvSpPr txBox="1"/>
          <p:nvPr/>
        </p:nvSpPr>
        <p:spPr>
          <a:xfrm>
            <a:off x="5601976" y="3412728"/>
            <a:ext cx="2332499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kerry@myitinstructor.com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4" name="Google Shape;374;p13"/>
          <p:cNvSpPr/>
          <p:nvPr/>
        </p:nvSpPr>
        <p:spPr>
          <a:xfrm>
            <a:off x="5052278" y="2321782"/>
            <a:ext cx="486600" cy="486600"/>
          </a:xfrm>
          <a:prstGeom prst="roundRect">
            <a:avLst>
              <a:gd name="adj" fmla="val 16667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5" name="Google Shape;375;p13"/>
          <p:cNvSpPr/>
          <p:nvPr/>
        </p:nvSpPr>
        <p:spPr>
          <a:xfrm>
            <a:off x="5665354" y="2342450"/>
            <a:ext cx="1400464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Social Media</a:t>
            </a:r>
            <a:endParaRPr sz="1400" b="0" i="0" u="none" strike="noStrike" cap="none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6" name="Google Shape;376;p13"/>
          <p:cNvSpPr txBox="1"/>
          <p:nvPr/>
        </p:nvSpPr>
        <p:spPr>
          <a:xfrm>
            <a:off x="5665252" y="2671023"/>
            <a:ext cx="16491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@MyITInstructor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7" name="Google Shape;377;p13"/>
          <p:cNvSpPr txBox="1"/>
          <p:nvPr/>
        </p:nvSpPr>
        <p:spPr>
          <a:xfrm>
            <a:off x="5601976" y="4079633"/>
            <a:ext cx="2332498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www</a:t>
            </a:r>
            <a:r>
              <a:rPr lang="en-US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.MyITInstructor.com</a:t>
            </a:r>
            <a:endParaRPr sz="14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8" name="Google Shape;378;p13"/>
          <p:cNvSpPr txBox="1"/>
          <p:nvPr/>
        </p:nvSpPr>
        <p:spPr>
          <a:xfrm>
            <a:off x="5665354" y="3808002"/>
            <a:ext cx="15936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Website</a:t>
            </a:r>
            <a:endParaRPr sz="1400" b="0" i="0" u="none" strike="noStrike" cap="non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79" name="Google Shape;379;p13"/>
          <p:cNvSpPr/>
          <p:nvPr/>
        </p:nvSpPr>
        <p:spPr>
          <a:xfrm>
            <a:off x="5052278" y="3050599"/>
            <a:ext cx="486600" cy="486600"/>
          </a:xfrm>
          <a:prstGeom prst="roundRect">
            <a:avLst>
              <a:gd name="adj" fmla="val 16667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0" name="Google Shape;380;p13"/>
          <p:cNvSpPr/>
          <p:nvPr/>
        </p:nvSpPr>
        <p:spPr>
          <a:xfrm>
            <a:off x="5052278" y="3779417"/>
            <a:ext cx="486600" cy="486600"/>
          </a:xfrm>
          <a:prstGeom prst="roundRect">
            <a:avLst>
              <a:gd name="adj" fmla="val 16667"/>
            </a:avLst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1" name="Google Shape;381;p13"/>
          <p:cNvSpPr/>
          <p:nvPr/>
        </p:nvSpPr>
        <p:spPr>
          <a:xfrm>
            <a:off x="5178619" y="3905759"/>
            <a:ext cx="234038" cy="234038"/>
          </a:xfrm>
          <a:custGeom>
            <a:avLst/>
            <a:gdLst/>
            <a:ahLst/>
            <a:cxnLst/>
            <a:rect l="l" t="t" r="r" b="b"/>
            <a:pathLst>
              <a:path w="124" h="124" extrusionOk="0">
                <a:moveTo>
                  <a:pt x="62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96" y="124"/>
                  <a:pt x="124" y="96"/>
                  <a:pt x="124" y="62"/>
                </a:cubicBezTo>
                <a:cubicBezTo>
                  <a:pt x="124" y="28"/>
                  <a:pt x="96" y="0"/>
                  <a:pt x="62" y="0"/>
                </a:cubicBezTo>
                <a:close/>
                <a:moveTo>
                  <a:pt x="116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51"/>
                  <a:pt x="90" y="43"/>
                  <a:pt x="87" y="35"/>
                </a:cubicBezTo>
                <a:cubicBezTo>
                  <a:pt x="93" y="33"/>
                  <a:pt x="98" y="30"/>
                  <a:pt x="102" y="26"/>
                </a:cubicBezTo>
                <a:cubicBezTo>
                  <a:pt x="110" y="35"/>
                  <a:pt x="115" y="47"/>
                  <a:pt x="116" y="60"/>
                </a:cubicBezTo>
                <a:close/>
                <a:moveTo>
                  <a:pt x="60" y="116"/>
                </a:moveTo>
                <a:cubicBezTo>
                  <a:pt x="53" y="110"/>
                  <a:pt x="48" y="103"/>
                  <a:pt x="43" y="95"/>
                </a:cubicBezTo>
                <a:cubicBezTo>
                  <a:pt x="49" y="93"/>
                  <a:pt x="54" y="92"/>
                  <a:pt x="60" y="92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0" y="116"/>
                  <a:pt x="60" y="116"/>
                  <a:pt x="60" y="116"/>
                </a:cubicBezTo>
                <a:close/>
                <a:moveTo>
                  <a:pt x="64" y="8"/>
                </a:moveTo>
                <a:cubicBezTo>
                  <a:pt x="72" y="14"/>
                  <a:pt x="78" y="23"/>
                  <a:pt x="82" y="33"/>
                </a:cubicBezTo>
                <a:cubicBezTo>
                  <a:pt x="76" y="35"/>
                  <a:pt x="70" y="36"/>
                  <a:pt x="64" y="36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lose/>
                <a:moveTo>
                  <a:pt x="71" y="9"/>
                </a:moveTo>
                <a:cubicBezTo>
                  <a:pt x="82" y="11"/>
                  <a:pt x="92" y="16"/>
                  <a:pt x="100" y="23"/>
                </a:cubicBezTo>
                <a:cubicBezTo>
                  <a:pt x="95" y="26"/>
                  <a:pt x="91" y="29"/>
                  <a:pt x="86" y="31"/>
                </a:cubicBezTo>
                <a:cubicBezTo>
                  <a:pt x="82" y="23"/>
                  <a:pt x="77" y="15"/>
                  <a:pt x="71" y="9"/>
                </a:cubicBezTo>
                <a:close/>
                <a:moveTo>
                  <a:pt x="60" y="8"/>
                </a:moveTo>
                <a:cubicBezTo>
                  <a:pt x="60" y="36"/>
                  <a:pt x="60" y="36"/>
                  <a:pt x="60" y="36"/>
                </a:cubicBezTo>
                <a:cubicBezTo>
                  <a:pt x="54" y="36"/>
                  <a:pt x="48" y="35"/>
                  <a:pt x="42" y="33"/>
                </a:cubicBezTo>
                <a:cubicBezTo>
                  <a:pt x="46" y="23"/>
                  <a:pt x="52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lose/>
                <a:moveTo>
                  <a:pt x="38" y="31"/>
                </a:moveTo>
                <a:cubicBezTo>
                  <a:pt x="33" y="29"/>
                  <a:pt x="29" y="26"/>
                  <a:pt x="24" y="23"/>
                </a:cubicBezTo>
                <a:cubicBezTo>
                  <a:pt x="32" y="16"/>
                  <a:pt x="42" y="11"/>
                  <a:pt x="53" y="9"/>
                </a:cubicBezTo>
                <a:cubicBezTo>
                  <a:pt x="47" y="15"/>
                  <a:pt x="42" y="23"/>
                  <a:pt x="38" y="31"/>
                </a:cubicBezTo>
                <a:close/>
                <a:moveTo>
                  <a:pt x="40" y="36"/>
                </a:moveTo>
                <a:cubicBezTo>
                  <a:pt x="47" y="38"/>
                  <a:pt x="53" y="40"/>
                  <a:pt x="60" y="40"/>
                </a:cubicBezTo>
                <a:cubicBezTo>
                  <a:pt x="60" y="60"/>
                  <a:pt x="60" y="60"/>
                  <a:pt x="6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2"/>
                  <a:pt x="38" y="44"/>
                  <a:pt x="40" y="36"/>
                </a:cubicBezTo>
                <a:close/>
                <a:moveTo>
                  <a:pt x="60" y="64"/>
                </a:moveTo>
                <a:cubicBezTo>
                  <a:pt x="60" y="88"/>
                  <a:pt x="60" y="88"/>
                  <a:pt x="60" y="88"/>
                </a:cubicBezTo>
                <a:cubicBezTo>
                  <a:pt x="54" y="88"/>
                  <a:pt x="48" y="89"/>
                  <a:pt x="42" y="91"/>
                </a:cubicBezTo>
                <a:cubicBezTo>
                  <a:pt x="38" y="83"/>
                  <a:pt x="36" y="74"/>
                  <a:pt x="36" y="64"/>
                </a:cubicBezTo>
                <a:lnTo>
                  <a:pt x="60" y="64"/>
                </a:lnTo>
                <a:close/>
                <a:moveTo>
                  <a:pt x="53" y="115"/>
                </a:moveTo>
                <a:cubicBezTo>
                  <a:pt x="43" y="114"/>
                  <a:pt x="34" y="109"/>
                  <a:pt x="27" y="103"/>
                </a:cubicBezTo>
                <a:cubicBezTo>
                  <a:pt x="31" y="100"/>
                  <a:pt x="35" y="98"/>
                  <a:pt x="40" y="96"/>
                </a:cubicBezTo>
                <a:cubicBezTo>
                  <a:pt x="43" y="103"/>
                  <a:pt x="48" y="110"/>
                  <a:pt x="53" y="115"/>
                </a:cubicBezTo>
                <a:close/>
                <a:moveTo>
                  <a:pt x="64" y="116"/>
                </a:moveTo>
                <a:cubicBezTo>
                  <a:pt x="64" y="92"/>
                  <a:pt x="64" y="92"/>
                  <a:pt x="64" y="92"/>
                </a:cubicBezTo>
                <a:cubicBezTo>
                  <a:pt x="70" y="92"/>
                  <a:pt x="75" y="93"/>
                  <a:pt x="81" y="95"/>
                </a:cubicBezTo>
                <a:cubicBezTo>
                  <a:pt x="76" y="103"/>
                  <a:pt x="71" y="110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lose/>
                <a:moveTo>
                  <a:pt x="84" y="96"/>
                </a:moveTo>
                <a:cubicBezTo>
                  <a:pt x="89" y="98"/>
                  <a:pt x="93" y="100"/>
                  <a:pt x="97" y="103"/>
                </a:cubicBezTo>
                <a:cubicBezTo>
                  <a:pt x="90" y="109"/>
                  <a:pt x="81" y="114"/>
                  <a:pt x="71" y="115"/>
                </a:cubicBezTo>
                <a:cubicBezTo>
                  <a:pt x="76" y="110"/>
                  <a:pt x="81" y="103"/>
                  <a:pt x="84" y="96"/>
                </a:cubicBezTo>
                <a:close/>
                <a:moveTo>
                  <a:pt x="82" y="91"/>
                </a:moveTo>
                <a:cubicBezTo>
                  <a:pt x="76" y="89"/>
                  <a:pt x="70" y="88"/>
                  <a:pt x="64" y="88"/>
                </a:cubicBezTo>
                <a:cubicBezTo>
                  <a:pt x="64" y="64"/>
                  <a:pt x="64" y="64"/>
                  <a:pt x="64" y="64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74"/>
                  <a:pt x="86" y="83"/>
                  <a:pt x="82" y="91"/>
                </a:cubicBezTo>
                <a:close/>
                <a:moveTo>
                  <a:pt x="64" y="60"/>
                </a:moveTo>
                <a:cubicBezTo>
                  <a:pt x="64" y="40"/>
                  <a:pt x="64" y="40"/>
                  <a:pt x="64" y="40"/>
                </a:cubicBezTo>
                <a:cubicBezTo>
                  <a:pt x="71" y="40"/>
                  <a:pt x="77" y="38"/>
                  <a:pt x="84" y="36"/>
                </a:cubicBezTo>
                <a:cubicBezTo>
                  <a:pt x="86" y="44"/>
                  <a:pt x="88" y="52"/>
                  <a:pt x="88" y="60"/>
                </a:cubicBezTo>
                <a:lnTo>
                  <a:pt x="64" y="60"/>
                </a:lnTo>
                <a:close/>
                <a:moveTo>
                  <a:pt x="22" y="26"/>
                </a:moveTo>
                <a:cubicBezTo>
                  <a:pt x="26" y="30"/>
                  <a:pt x="31" y="33"/>
                  <a:pt x="37" y="35"/>
                </a:cubicBezTo>
                <a:cubicBezTo>
                  <a:pt x="34" y="43"/>
                  <a:pt x="32" y="51"/>
                  <a:pt x="3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9" y="47"/>
                  <a:pt x="14" y="35"/>
                  <a:pt x="22" y="26"/>
                </a:cubicBezTo>
                <a:close/>
                <a:moveTo>
                  <a:pt x="8" y="64"/>
                </a:moveTo>
                <a:cubicBezTo>
                  <a:pt x="32" y="64"/>
                  <a:pt x="32" y="64"/>
                  <a:pt x="32" y="64"/>
                </a:cubicBezTo>
                <a:cubicBezTo>
                  <a:pt x="32" y="74"/>
                  <a:pt x="34" y="84"/>
                  <a:pt x="38" y="93"/>
                </a:cubicBezTo>
                <a:cubicBezTo>
                  <a:pt x="33" y="95"/>
                  <a:pt x="28" y="97"/>
                  <a:pt x="24" y="100"/>
                </a:cubicBezTo>
                <a:cubicBezTo>
                  <a:pt x="15" y="91"/>
                  <a:pt x="9" y="78"/>
                  <a:pt x="8" y="64"/>
                </a:cubicBezTo>
                <a:close/>
                <a:moveTo>
                  <a:pt x="100" y="100"/>
                </a:moveTo>
                <a:cubicBezTo>
                  <a:pt x="96" y="97"/>
                  <a:pt x="91" y="95"/>
                  <a:pt x="86" y="93"/>
                </a:cubicBezTo>
                <a:cubicBezTo>
                  <a:pt x="90" y="84"/>
                  <a:pt x="92" y="74"/>
                  <a:pt x="92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5" y="78"/>
                  <a:pt x="109" y="91"/>
                  <a:pt x="100" y="1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2" name="Google Shape;382;p13"/>
          <p:cNvSpPr/>
          <p:nvPr/>
        </p:nvSpPr>
        <p:spPr>
          <a:xfrm>
            <a:off x="5165630" y="3209005"/>
            <a:ext cx="260018" cy="169913"/>
          </a:xfrm>
          <a:custGeom>
            <a:avLst/>
            <a:gdLst/>
            <a:ahLst/>
            <a:cxnLst/>
            <a:rect l="l" t="t" r="r" b="b"/>
            <a:pathLst>
              <a:path w="128" h="84" extrusionOk="0"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7"/>
                  <a:pt x="7" y="84"/>
                  <a:pt x="16" y="84"/>
                </a:cubicBezTo>
                <a:cubicBezTo>
                  <a:pt x="112" y="84"/>
                  <a:pt x="112" y="84"/>
                  <a:pt x="112" y="84"/>
                </a:cubicBezTo>
                <a:cubicBezTo>
                  <a:pt x="121" y="84"/>
                  <a:pt x="128" y="77"/>
                  <a:pt x="128" y="68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8" y="21"/>
                </a:moveTo>
                <a:cubicBezTo>
                  <a:pt x="36" y="42"/>
                  <a:pt x="36" y="42"/>
                  <a:pt x="36" y="42"/>
                </a:cubicBezTo>
                <a:cubicBezTo>
                  <a:pt x="8" y="63"/>
                  <a:pt x="8" y="63"/>
                  <a:pt x="8" y="63"/>
                </a:cubicBezTo>
                <a:lnTo>
                  <a:pt x="8" y="21"/>
                </a:lnTo>
                <a:close/>
                <a:moveTo>
                  <a:pt x="120" y="68"/>
                </a:moveTo>
                <a:cubicBezTo>
                  <a:pt x="120" y="72"/>
                  <a:pt x="116" y="76"/>
                  <a:pt x="112" y="76"/>
                </a:cubicBezTo>
                <a:cubicBezTo>
                  <a:pt x="16" y="76"/>
                  <a:pt x="16" y="76"/>
                  <a:pt x="16" y="76"/>
                </a:cubicBezTo>
                <a:cubicBezTo>
                  <a:pt x="12" y="76"/>
                  <a:pt x="8" y="72"/>
                  <a:pt x="8" y="68"/>
                </a:cubicBezTo>
                <a:cubicBezTo>
                  <a:pt x="39" y="45"/>
                  <a:pt x="39" y="45"/>
                  <a:pt x="39" y="45"/>
                </a:cubicBezTo>
                <a:cubicBezTo>
                  <a:pt x="57" y="58"/>
                  <a:pt x="57" y="58"/>
                  <a:pt x="57" y="58"/>
                </a:cubicBezTo>
                <a:cubicBezTo>
                  <a:pt x="59" y="59"/>
                  <a:pt x="61" y="60"/>
                  <a:pt x="64" y="60"/>
                </a:cubicBezTo>
                <a:cubicBezTo>
                  <a:pt x="67" y="60"/>
                  <a:pt x="69" y="59"/>
                  <a:pt x="71" y="58"/>
                </a:cubicBezTo>
                <a:cubicBezTo>
                  <a:pt x="89" y="45"/>
                  <a:pt x="89" y="45"/>
                  <a:pt x="89" y="45"/>
                </a:cubicBezTo>
                <a:cubicBezTo>
                  <a:pt x="120" y="68"/>
                  <a:pt x="120" y="68"/>
                  <a:pt x="120" y="68"/>
                </a:cubicBezTo>
                <a:close/>
                <a:moveTo>
                  <a:pt x="120" y="63"/>
                </a:moveTo>
                <a:cubicBezTo>
                  <a:pt x="92" y="42"/>
                  <a:pt x="92" y="42"/>
                  <a:pt x="92" y="42"/>
                </a:cubicBezTo>
                <a:cubicBezTo>
                  <a:pt x="120" y="21"/>
                  <a:pt x="120" y="21"/>
                  <a:pt x="120" y="21"/>
                </a:cubicBezTo>
                <a:lnTo>
                  <a:pt x="120" y="63"/>
                </a:lnTo>
                <a:close/>
                <a:moveTo>
                  <a:pt x="69" y="54"/>
                </a:moveTo>
                <a:cubicBezTo>
                  <a:pt x="67" y="55"/>
                  <a:pt x="66" y="56"/>
                  <a:pt x="64" y="56"/>
                </a:cubicBezTo>
                <a:cubicBezTo>
                  <a:pt x="62" y="56"/>
                  <a:pt x="61" y="55"/>
                  <a:pt x="59" y="54"/>
                </a:cubicBezTo>
                <a:cubicBezTo>
                  <a:pt x="43" y="42"/>
                  <a:pt x="43" y="42"/>
                  <a:pt x="43" y="42"/>
                </a:cubicBezTo>
                <a:cubicBezTo>
                  <a:pt x="39" y="40"/>
                  <a:pt x="39" y="40"/>
                  <a:pt x="39" y="4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69" y="54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83" name="Google Shape;383;p13"/>
          <p:cNvGrpSpPr/>
          <p:nvPr/>
        </p:nvGrpSpPr>
        <p:grpSpPr>
          <a:xfrm>
            <a:off x="5175452" y="2445389"/>
            <a:ext cx="239854" cy="239038"/>
            <a:chOff x="4546707" y="3935012"/>
            <a:chExt cx="400024" cy="398662"/>
          </a:xfrm>
        </p:grpSpPr>
        <p:sp>
          <p:nvSpPr>
            <p:cNvPr id="384" name="Google Shape;384;p13"/>
            <p:cNvSpPr/>
            <p:nvPr/>
          </p:nvSpPr>
          <p:spPr>
            <a:xfrm>
              <a:off x="4546707" y="3994689"/>
              <a:ext cx="340892" cy="338985"/>
            </a:xfrm>
            <a:custGeom>
              <a:avLst/>
              <a:gdLst/>
              <a:ahLst/>
              <a:cxnLst/>
              <a:rect l="l" t="t" r="r" b="b"/>
              <a:pathLst>
                <a:path w="1336" h="1327" extrusionOk="0">
                  <a:moveTo>
                    <a:pt x="1273" y="940"/>
                  </a:moveTo>
                  <a:cubicBezTo>
                    <a:pt x="1255" y="921"/>
                    <a:pt x="1237" y="903"/>
                    <a:pt x="1219" y="886"/>
                  </a:cubicBezTo>
                  <a:cubicBezTo>
                    <a:pt x="1210" y="877"/>
                    <a:pt x="1201" y="868"/>
                    <a:pt x="1192" y="859"/>
                  </a:cubicBezTo>
                  <a:cubicBezTo>
                    <a:pt x="1114" y="781"/>
                    <a:pt x="1114" y="781"/>
                    <a:pt x="1114" y="781"/>
                  </a:cubicBezTo>
                  <a:cubicBezTo>
                    <a:pt x="1081" y="748"/>
                    <a:pt x="1042" y="730"/>
                    <a:pt x="1002" y="730"/>
                  </a:cubicBezTo>
                  <a:cubicBezTo>
                    <a:pt x="961" y="730"/>
                    <a:pt x="923" y="748"/>
                    <a:pt x="889" y="781"/>
                  </a:cubicBezTo>
                  <a:cubicBezTo>
                    <a:pt x="881" y="789"/>
                    <a:pt x="873" y="797"/>
                    <a:pt x="865" y="805"/>
                  </a:cubicBezTo>
                  <a:cubicBezTo>
                    <a:pt x="846" y="823"/>
                    <a:pt x="827" y="842"/>
                    <a:pt x="809" y="862"/>
                  </a:cubicBezTo>
                  <a:cubicBezTo>
                    <a:pt x="776" y="846"/>
                    <a:pt x="742" y="824"/>
                    <a:pt x="703" y="793"/>
                  </a:cubicBezTo>
                  <a:cubicBezTo>
                    <a:pt x="652" y="752"/>
                    <a:pt x="609" y="710"/>
                    <a:pt x="570" y="666"/>
                  </a:cubicBezTo>
                  <a:cubicBezTo>
                    <a:pt x="549" y="642"/>
                    <a:pt x="513" y="639"/>
                    <a:pt x="489" y="660"/>
                  </a:cubicBezTo>
                  <a:cubicBezTo>
                    <a:pt x="465" y="681"/>
                    <a:pt x="462" y="718"/>
                    <a:pt x="483" y="742"/>
                  </a:cubicBezTo>
                  <a:cubicBezTo>
                    <a:pt x="526" y="791"/>
                    <a:pt x="574" y="837"/>
                    <a:pt x="631" y="883"/>
                  </a:cubicBezTo>
                  <a:cubicBezTo>
                    <a:pt x="631" y="883"/>
                    <a:pt x="631" y="884"/>
                    <a:pt x="631" y="884"/>
                  </a:cubicBezTo>
                  <a:cubicBezTo>
                    <a:pt x="688" y="928"/>
                    <a:pt x="736" y="958"/>
                    <a:pt x="787" y="979"/>
                  </a:cubicBezTo>
                  <a:cubicBezTo>
                    <a:pt x="788" y="979"/>
                    <a:pt x="789" y="980"/>
                    <a:pt x="790" y="980"/>
                  </a:cubicBezTo>
                  <a:cubicBezTo>
                    <a:pt x="803" y="984"/>
                    <a:pt x="839" y="996"/>
                    <a:pt x="875" y="961"/>
                  </a:cubicBezTo>
                  <a:cubicBezTo>
                    <a:pt x="877" y="958"/>
                    <a:pt x="877" y="958"/>
                    <a:pt x="877" y="958"/>
                  </a:cubicBezTo>
                  <a:cubicBezTo>
                    <a:pt x="899" y="934"/>
                    <a:pt x="922" y="911"/>
                    <a:pt x="946" y="887"/>
                  </a:cubicBezTo>
                  <a:cubicBezTo>
                    <a:pt x="955" y="879"/>
                    <a:pt x="963" y="871"/>
                    <a:pt x="971" y="863"/>
                  </a:cubicBezTo>
                  <a:cubicBezTo>
                    <a:pt x="979" y="855"/>
                    <a:pt x="991" y="845"/>
                    <a:pt x="1002" y="845"/>
                  </a:cubicBezTo>
                  <a:cubicBezTo>
                    <a:pt x="1014" y="845"/>
                    <a:pt x="1025" y="855"/>
                    <a:pt x="1033" y="863"/>
                  </a:cubicBezTo>
                  <a:cubicBezTo>
                    <a:pt x="1111" y="941"/>
                    <a:pt x="1111" y="941"/>
                    <a:pt x="1111" y="941"/>
                  </a:cubicBezTo>
                  <a:cubicBezTo>
                    <a:pt x="1121" y="950"/>
                    <a:pt x="1130" y="959"/>
                    <a:pt x="1139" y="968"/>
                  </a:cubicBezTo>
                  <a:cubicBezTo>
                    <a:pt x="1157" y="986"/>
                    <a:pt x="1174" y="1002"/>
                    <a:pt x="1190" y="1019"/>
                  </a:cubicBezTo>
                  <a:cubicBezTo>
                    <a:pt x="1190" y="1020"/>
                    <a:pt x="1191" y="1020"/>
                    <a:pt x="1191" y="1020"/>
                  </a:cubicBezTo>
                  <a:cubicBezTo>
                    <a:pt x="1203" y="1033"/>
                    <a:pt x="1216" y="1052"/>
                    <a:pt x="1190" y="1079"/>
                  </a:cubicBezTo>
                  <a:cubicBezTo>
                    <a:pt x="1093" y="1177"/>
                    <a:pt x="1093" y="1177"/>
                    <a:pt x="1093" y="1177"/>
                  </a:cubicBezTo>
                  <a:cubicBezTo>
                    <a:pt x="1072" y="1198"/>
                    <a:pt x="1049" y="1209"/>
                    <a:pt x="1020" y="1211"/>
                  </a:cubicBezTo>
                  <a:cubicBezTo>
                    <a:pt x="970" y="1215"/>
                    <a:pt x="918" y="1206"/>
                    <a:pt x="849" y="1180"/>
                  </a:cubicBezTo>
                  <a:cubicBezTo>
                    <a:pt x="734" y="1138"/>
                    <a:pt x="627" y="1074"/>
                    <a:pt x="512" y="978"/>
                  </a:cubicBezTo>
                  <a:cubicBezTo>
                    <a:pt x="372" y="861"/>
                    <a:pt x="262" y="721"/>
                    <a:pt x="185" y="561"/>
                  </a:cubicBezTo>
                  <a:cubicBezTo>
                    <a:pt x="158" y="503"/>
                    <a:pt x="125" y="426"/>
                    <a:pt x="120" y="345"/>
                  </a:cubicBezTo>
                  <a:cubicBezTo>
                    <a:pt x="117" y="299"/>
                    <a:pt x="129" y="267"/>
                    <a:pt x="158" y="239"/>
                  </a:cubicBezTo>
                  <a:cubicBezTo>
                    <a:pt x="180" y="221"/>
                    <a:pt x="199" y="202"/>
                    <a:pt x="217" y="183"/>
                  </a:cubicBezTo>
                  <a:cubicBezTo>
                    <a:pt x="228" y="171"/>
                    <a:pt x="239" y="160"/>
                    <a:pt x="251" y="149"/>
                  </a:cubicBezTo>
                  <a:cubicBezTo>
                    <a:pt x="251" y="149"/>
                    <a:pt x="251" y="149"/>
                    <a:pt x="251" y="149"/>
                  </a:cubicBezTo>
                  <a:cubicBezTo>
                    <a:pt x="274" y="127"/>
                    <a:pt x="293" y="127"/>
                    <a:pt x="314" y="148"/>
                  </a:cubicBezTo>
                  <a:cubicBezTo>
                    <a:pt x="471" y="306"/>
                    <a:pt x="471" y="306"/>
                    <a:pt x="471" y="306"/>
                  </a:cubicBezTo>
                  <a:cubicBezTo>
                    <a:pt x="472" y="307"/>
                    <a:pt x="472" y="307"/>
                    <a:pt x="472" y="307"/>
                  </a:cubicBezTo>
                  <a:cubicBezTo>
                    <a:pt x="479" y="313"/>
                    <a:pt x="487" y="323"/>
                    <a:pt x="487" y="334"/>
                  </a:cubicBezTo>
                  <a:cubicBezTo>
                    <a:pt x="487" y="345"/>
                    <a:pt x="479" y="356"/>
                    <a:pt x="472" y="364"/>
                  </a:cubicBezTo>
                  <a:cubicBezTo>
                    <a:pt x="374" y="462"/>
                    <a:pt x="374" y="462"/>
                    <a:pt x="374" y="462"/>
                  </a:cubicBezTo>
                  <a:cubicBezTo>
                    <a:pt x="351" y="484"/>
                    <a:pt x="351" y="521"/>
                    <a:pt x="374" y="543"/>
                  </a:cubicBezTo>
                  <a:cubicBezTo>
                    <a:pt x="396" y="566"/>
                    <a:pt x="433" y="566"/>
                    <a:pt x="455" y="543"/>
                  </a:cubicBezTo>
                  <a:cubicBezTo>
                    <a:pt x="553" y="445"/>
                    <a:pt x="553" y="445"/>
                    <a:pt x="553" y="445"/>
                  </a:cubicBezTo>
                  <a:cubicBezTo>
                    <a:pt x="586" y="412"/>
                    <a:pt x="603" y="374"/>
                    <a:pt x="603" y="333"/>
                  </a:cubicBezTo>
                  <a:cubicBezTo>
                    <a:pt x="603" y="293"/>
                    <a:pt x="585" y="255"/>
                    <a:pt x="553" y="224"/>
                  </a:cubicBezTo>
                  <a:cubicBezTo>
                    <a:pt x="396" y="67"/>
                    <a:pt x="396" y="67"/>
                    <a:pt x="396" y="67"/>
                  </a:cubicBezTo>
                  <a:cubicBezTo>
                    <a:pt x="330" y="1"/>
                    <a:pt x="240" y="0"/>
                    <a:pt x="172" y="66"/>
                  </a:cubicBezTo>
                  <a:cubicBezTo>
                    <a:pt x="158" y="78"/>
                    <a:pt x="146" y="91"/>
                    <a:pt x="134" y="103"/>
                  </a:cubicBezTo>
                  <a:cubicBezTo>
                    <a:pt x="117" y="121"/>
                    <a:pt x="101" y="138"/>
                    <a:pt x="84" y="152"/>
                  </a:cubicBezTo>
                  <a:cubicBezTo>
                    <a:pt x="83" y="153"/>
                    <a:pt x="83" y="153"/>
                    <a:pt x="82" y="154"/>
                  </a:cubicBezTo>
                  <a:cubicBezTo>
                    <a:pt x="26" y="205"/>
                    <a:pt x="0" y="271"/>
                    <a:pt x="5" y="352"/>
                  </a:cubicBezTo>
                  <a:cubicBezTo>
                    <a:pt x="12" y="453"/>
                    <a:pt x="49" y="543"/>
                    <a:pt x="81" y="611"/>
                  </a:cubicBezTo>
                  <a:cubicBezTo>
                    <a:pt x="81" y="611"/>
                    <a:pt x="81" y="611"/>
                    <a:pt x="81" y="611"/>
                  </a:cubicBezTo>
                  <a:cubicBezTo>
                    <a:pt x="166" y="786"/>
                    <a:pt x="286" y="939"/>
                    <a:pt x="438" y="1066"/>
                  </a:cubicBezTo>
                  <a:cubicBezTo>
                    <a:pt x="563" y="1170"/>
                    <a:pt x="681" y="1241"/>
                    <a:pt x="808" y="1288"/>
                  </a:cubicBezTo>
                  <a:cubicBezTo>
                    <a:pt x="855" y="1305"/>
                    <a:pt x="923" y="1327"/>
                    <a:pt x="998" y="1327"/>
                  </a:cubicBezTo>
                  <a:cubicBezTo>
                    <a:pt x="1008" y="1327"/>
                    <a:pt x="1019" y="1327"/>
                    <a:pt x="1029" y="1326"/>
                  </a:cubicBezTo>
                  <a:cubicBezTo>
                    <a:pt x="1029" y="1326"/>
                    <a:pt x="1029" y="1326"/>
                    <a:pt x="1029" y="1326"/>
                  </a:cubicBezTo>
                  <a:cubicBezTo>
                    <a:pt x="1085" y="1321"/>
                    <a:pt x="1134" y="1298"/>
                    <a:pt x="1174" y="1258"/>
                  </a:cubicBezTo>
                  <a:cubicBezTo>
                    <a:pt x="1272" y="1160"/>
                    <a:pt x="1272" y="1160"/>
                    <a:pt x="1272" y="1160"/>
                  </a:cubicBezTo>
                  <a:cubicBezTo>
                    <a:pt x="1273" y="1159"/>
                    <a:pt x="1273" y="1159"/>
                    <a:pt x="1273" y="1159"/>
                  </a:cubicBezTo>
                  <a:cubicBezTo>
                    <a:pt x="1336" y="1094"/>
                    <a:pt x="1335" y="1004"/>
                    <a:pt x="1273" y="940"/>
                  </a:cubicBezTo>
                  <a:close/>
                  <a:moveTo>
                    <a:pt x="1273" y="940"/>
                  </a:moveTo>
                  <a:cubicBezTo>
                    <a:pt x="1273" y="940"/>
                    <a:pt x="1273" y="940"/>
                    <a:pt x="1273" y="940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4728462" y="4014308"/>
              <a:ext cx="138428" cy="137883"/>
            </a:xfrm>
            <a:custGeom>
              <a:avLst/>
              <a:gdLst/>
              <a:ahLst/>
              <a:cxnLst/>
              <a:rect l="l" t="t" r="r" b="b"/>
              <a:pathLst>
                <a:path w="543" h="539" extrusionOk="0">
                  <a:moveTo>
                    <a:pt x="538" y="471"/>
                  </a:moveTo>
                  <a:cubicBezTo>
                    <a:pt x="518" y="355"/>
                    <a:pt x="463" y="249"/>
                    <a:pt x="379" y="164"/>
                  </a:cubicBezTo>
                  <a:cubicBezTo>
                    <a:pt x="295" y="80"/>
                    <a:pt x="189" y="25"/>
                    <a:pt x="72" y="6"/>
                  </a:cubicBezTo>
                  <a:cubicBezTo>
                    <a:pt x="41" y="0"/>
                    <a:pt x="11" y="21"/>
                    <a:pt x="6" y="53"/>
                  </a:cubicBezTo>
                  <a:cubicBezTo>
                    <a:pt x="0" y="84"/>
                    <a:pt x="22" y="114"/>
                    <a:pt x="53" y="119"/>
                  </a:cubicBezTo>
                  <a:cubicBezTo>
                    <a:pt x="146" y="135"/>
                    <a:pt x="230" y="179"/>
                    <a:pt x="298" y="246"/>
                  </a:cubicBezTo>
                  <a:cubicBezTo>
                    <a:pt x="365" y="313"/>
                    <a:pt x="409" y="398"/>
                    <a:pt x="425" y="491"/>
                  </a:cubicBezTo>
                  <a:cubicBezTo>
                    <a:pt x="430" y="519"/>
                    <a:pt x="454" y="539"/>
                    <a:pt x="481" y="539"/>
                  </a:cubicBezTo>
                  <a:cubicBezTo>
                    <a:pt x="485" y="539"/>
                    <a:pt x="488" y="539"/>
                    <a:pt x="491" y="538"/>
                  </a:cubicBezTo>
                  <a:cubicBezTo>
                    <a:pt x="522" y="533"/>
                    <a:pt x="543" y="503"/>
                    <a:pt x="538" y="471"/>
                  </a:cubicBezTo>
                  <a:close/>
                  <a:moveTo>
                    <a:pt x="538" y="471"/>
                  </a:moveTo>
                  <a:cubicBezTo>
                    <a:pt x="538" y="471"/>
                    <a:pt x="538" y="471"/>
                    <a:pt x="538" y="47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732277" y="3935012"/>
              <a:ext cx="214454" cy="213365"/>
            </a:xfrm>
            <a:custGeom>
              <a:avLst/>
              <a:gdLst/>
              <a:ahLst/>
              <a:cxnLst/>
              <a:rect l="l" t="t" r="r" b="b"/>
              <a:pathLst>
                <a:path w="840" h="836" extrusionOk="0">
                  <a:moveTo>
                    <a:pt x="835" y="768"/>
                  </a:moveTo>
                  <a:cubicBezTo>
                    <a:pt x="802" y="578"/>
                    <a:pt x="712" y="404"/>
                    <a:pt x="574" y="266"/>
                  </a:cubicBezTo>
                  <a:cubicBezTo>
                    <a:pt x="436" y="128"/>
                    <a:pt x="263" y="38"/>
                    <a:pt x="72" y="6"/>
                  </a:cubicBezTo>
                  <a:cubicBezTo>
                    <a:pt x="40" y="0"/>
                    <a:pt x="11" y="21"/>
                    <a:pt x="5" y="53"/>
                  </a:cubicBezTo>
                  <a:cubicBezTo>
                    <a:pt x="0" y="84"/>
                    <a:pt x="21" y="114"/>
                    <a:pt x="52" y="119"/>
                  </a:cubicBezTo>
                  <a:cubicBezTo>
                    <a:pt x="219" y="148"/>
                    <a:pt x="372" y="226"/>
                    <a:pt x="493" y="347"/>
                  </a:cubicBezTo>
                  <a:cubicBezTo>
                    <a:pt x="614" y="468"/>
                    <a:pt x="693" y="621"/>
                    <a:pt x="721" y="788"/>
                  </a:cubicBezTo>
                  <a:cubicBezTo>
                    <a:pt x="726" y="816"/>
                    <a:pt x="750" y="836"/>
                    <a:pt x="777" y="836"/>
                  </a:cubicBezTo>
                  <a:cubicBezTo>
                    <a:pt x="781" y="836"/>
                    <a:pt x="784" y="835"/>
                    <a:pt x="787" y="835"/>
                  </a:cubicBezTo>
                  <a:cubicBezTo>
                    <a:pt x="819" y="830"/>
                    <a:pt x="840" y="800"/>
                    <a:pt x="835" y="768"/>
                  </a:cubicBezTo>
                  <a:close/>
                  <a:moveTo>
                    <a:pt x="835" y="768"/>
                  </a:moveTo>
                  <a:cubicBezTo>
                    <a:pt x="835" y="768"/>
                    <a:pt x="835" y="768"/>
                    <a:pt x="835" y="76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87" name="Google Shape;387;p13"/>
          <p:cNvSpPr txBox="1"/>
          <p:nvPr/>
        </p:nvSpPr>
        <p:spPr>
          <a:xfrm>
            <a:off x="4981852" y="1094134"/>
            <a:ext cx="2332500" cy="895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My IT Instructor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5901-J Suite 343</a:t>
            </a:r>
            <a:endParaRPr sz="15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Albuquerque, NM 87109</a:t>
            </a:r>
            <a:endParaRPr sz="1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3"/>
          <p:cNvSpPr txBox="1"/>
          <p:nvPr/>
        </p:nvSpPr>
        <p:spPr>
          <a:xfrm>
            <a:off x="4981852" y="922981"/>
            <a:ext cx="11574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Address</a:t>
            </a:r>
            <a:endParaRPr sz="16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9143999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4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FFFFFF">
              <a:alpha val="50588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4"/>
          <p:cNvSpPr txBox="1"/>
          <p:nvPr/>
        </p:nvSpPr>
        <p:spPr>
          <a:xfrm>
            <a:off x="1283977" y="621637"/>
            <a:ext cx="68208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i="0" u="none" strike="noStrike" cap="none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Thank you</a:t>
            </a:r>
            <a:endParaRPr sz="9600" b="1" i="0" u="none" strike="noStrike" cap="none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8" name="Google Shape;398;p14"/>
          <p:cNvSpPr txBox="1"/>
          <p:nvPr/>
        </p:nvSpPr>
        <p:spPr>
          <a:xfrm>
            <a:off x="2212332" y="2471069"/>
            <a:ext cx="4964090" cy="1352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Come join in on the Raspberry Pi Play Shop  immediately following this presentation.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9" name="Google Shape;399;p14"/>
          <p:cNvPicPr preferRelativeResize="0"/>
          <p:nvPr/>
        </p:nvPicPr>
        <p:blipFill rotWithShape="1">
          <a:blip r:embed="rId4">
            <a:alphaModFix/>
          </a:blip>
          <a:srcRect r="81729"/>
          <a:stretch/>
        </p:blipFill>
        <p:spPr>
          <a:xfrm>
            <a:off x="4080846" y="3817300"/>
            <a:ext cx="982300" cy="13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4"/>
          <p:cNvSpPr txBox="1"/>
          <p:nvPr/>
        </p:nvSpPr>
        <p:spPr>
          <a:xfrm>
            <a:off x="1863900" y="5627100"/>
            <a:ext cx="5416200" cy="4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www.wastc.org </a:t>
            </a:r>
            <a:endParaRPr sz="2100" b="0" i="0" u="none" strike="noStrike" cap="non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DFED8-7BED-4FF4-9204-088F7381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650"/>
            <a:ext cx="7886700" cy="994200"/>
          </a:xfrm>
        </p:spPr>
        <p:txBody>
          <a:bodyPr/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52082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2454-AD8F-433E-BAD7-2F0D6572524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800" dirty="0">
                <a:solidFill>
                  <a:srgbClr val="38761D"/>
                </a:solidFill>
              </a:rPr>
              <a:t>Introduction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B1ED1A-D556-4849-837C-19AA3E30F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457231"/>
            <a:ext cx="7886700" cy="2675019"/>
          </a:xfrm>
          <a:blipFill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latin typeface="Oswald"/>
                <a:ea typeface="Oswald"/>
                <a:cs typeface="Oswald"/>
                <a:sym typeface="Arial"/>
              </a:rPr>
              <a:t>Kerry A. Bruce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latin typeface="Oswald"/>
                <a:ea typeface="Oswald"/>
                <a:cs typeface="Oswald"/>
                <a:sym typeface="Arial"/>
              </a:rPr>
              <a:t>20+ Years in IT Industry – Small Biz, State Gov, Citibank, Sandia National Labs,  VAR Owner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  <a:sym typeface="Arial"/>
              </a:rPr>
              <a:t>8 Years – CIS Instructor – Central New Mexico Community College (Jefferson College)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  <a:sym typeface="Arial"/>
              </a:rPr>
              <a:t>4 Years – Cisco Instructor Trainer (IoT Fundamentals Courses) – WASTC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dirty="0">
                <a:latin typeface="Oswald"/>
                <a:ea typeface="Oswald"/>
                <a:cs typeface="Oswald"/>
                <a:sym typeface="Arial"/>
              </a:rPr>
              <a:t>2019-2020 CNM-BIT Distinguished Faculty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800" b="0" i="0" u="none" strike="noStrike" cap="none" dirty="0">
                <a:latin typeface="Oswald"/>
                <a:ea typeface="Oswald"/>
                <a:cs typeface="Oswald"/>
                <a:sym typeface="Arial"/>
              </a:rPr>
              <a:t>Raspberry Pi Certified Educator (Have used the Raspberry Pi in the classroom since 2014)</a:t>
            </a:r>
          </a:p>
        </p:txBody>
      </p:sp>
    </p:spTree>
    <p:extLst>
      <p:ext uri="{BB962C8B-B14F-4D97-AF65-F5344CB8AC3E}">
        <p14:creationId xmlns:p14="http://schemas.microsoft.com/office/powerpoint/2010/main" val="3519146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"/>
          <p:cNvSpPr txBox="1">
            <a:spLocks noGrp="1"/>
          </p:cNvSpPr>
          <p:nvPr>
            <p:ph type="ctrTitle"/>
          </p:nvPr>
        </p:nvSpPr>
        <p:spPr>
          <a:xfrm>
            <a:off x="3694773" y="334816"/>
            <a:ext cx="46953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stoga"/>
              <a:buNone/>
            </a:pPr>
            <a:r>
              <a:rPr lang="en-US" dirty="0">
                <a:solidFill>
                  <a:srgbClr val="38761D"/>
                </a:solidFill>
              </a:rPr>
              <a:t>Agenda</a:t>
            </a:r>
            <a:endParaRPr dirty="0">
              <a:solidFill>
                <a:srgbClr val="38761D"/>
              </a:solidFill>
            </a:endParaRPr>
          </a:p>
        </p:txBody>
      </p:sp>
      <p:sp>
        <p:nvSpPr>
          <p:cNvPr id="193" name="Google Shape;193;p3"/>
          <p:cNvSpPr txBox="1"/>
          <p:nvPr/>
        </p:nvSpPr>
        <p:spPr>
          <a:xfrm>
            <a:off x="3405381" y="1700623"/>
            <a:ext cx="2075476" cy="25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Why the Raspberry Pi?</a:t>
            </a:r>
            <a:endParaRPr sz="16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4" name="Google Shape;194;p3"/>
          <p:cNvSpPr txBox="1"/>
          <p:nvPr/>
        </p:nvSpPr>
        <p:spPr>
          <a:xfrm>
            <a:off x="3437819" y="1930635"/>
            <a:ext cx="2010600" cy="102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Why the Raspberry Pi may be a good fit for your </a:t>
            </a:r>
            <a:r>
              <a:rPr lang="en-US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tudents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 txBox="1"/>
          <p:nvPr/>
        </p:nvSpPr>
        <p:spPr>
          <a:xfrm>
            <a:off x="3442640" y="1357066"/>
            <a:ext cx="6465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01.</a:t>
            </a:r>
            <a:endParaRPr sz="2300" b="0" i="0" u="none" strike="noStrike" cap="none" dirty="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6" name="Google Shape;196;p3"/>
          <p:cNvSpPr txBox="1"/>
          <p:nvPr/>
        </p:nvSpPr>
        <p:spPr>
          <a:xfrm>
            <a:off x="3377777" y="3344946"/>
            <a:ext cx="2075476" cy="22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Potential Uses…</a:t>
            </a:r>
            <a:endParaRPr sz="16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3377777" y="3548319"/>
            <a:ext cx="2372325" cy="134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Raleway"/>
                <a:sym typeface="Raleway"/>
              </a:rPr>
              <a:t>Quick tour of potential projects, assignments, use cases for the Raspberry Pi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3405381" y="2957361"/>
            <a:ext cx="832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02.</a:t>
            </a:r>
            <a:endParaRPr sz="2300" b="0" i="0" u="none" strike="noStrike" cap="none" dirty="0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9" name="Google Shape;199;p3"/>
          <p:cNvSpPr txBox="1"/>
          <p:nvPr/>
        </p:nvSpPr>
        <p:spPr>
          <a:xfrm>
            <a:off x="6014334" y="1700623"/>
            <a:ext cx="1982982" cy="25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Configurations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0" name="Google Shape;200;p3"/>
          <p:cNvSpPr txBox="1"/>
          <p:nvPr/>
        </p:nvSpPr>
        <p:spPr>
          <a:xfrm>
            <a:off x="5986716" y="1930635"/>
            <a:ext cx="2559652" cy="985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Raleway"/>
                <a:sym typeface="Raleway"/>
              </a:rPr>
              <a:t>Review of some common Raspberry Pi configurations and cost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"/>
          <p:cNvSpPr txBox="1"/>
          <p:nvPr/>
        </p:nvSpPr>
        <p:spPr>
          <a:xfrm>
            <a:off x="5986730" y="1354425"/>
            <a:ext cx="741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03.</a:t>
            </a:r>
            <a:endParaRPr sz="2300" b="0" i="0" u="none" strike="noStrike" cap="non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2" name="Google Shape;202;p3"/>
          <p:cNvSpPr txBox="1"/>
          <p:nvPr/>
        </p:nvSpPr>
        <p:spPr>
          <a:xfrm>
            <a:off x="5986728" y="3308225"/>
            <a:ext cx="2010587" cy="10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Conclusion/Questions</a:t>
            </a:r>
            <a:endParaRPr sz="16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3" name="Google Shape;203;p3"/>
          <p:cNvSpPr txBox="1"/>
          <p:nvPr/>
        </p:nvSpPr>
        <p:spPr>
          <a:xfrm>
            <a:off x="5986715" y="3533563"/>
            <a:ext cx="2981015" cy="123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Let’s wrap it up and peek at all the cool resources listed on </a:t>
            </a:r>
            <a:r>
              <a:rPr lang="en-US" sz="14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www.myitinstructor.com/WASTC</a:t>
            </a:r>
            <a:endParaRPr lang="en-US" sz="1400" b="0" i="0" u="none" strike="noStrike" cap="none" dirty="0">
              <a:solidFill>
                <a:schemeClr val="accent2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"/>
          <p:cNvSpPr txBox="1"/>
          <p:nvPr/>
        </p:nvSpPr>
        <p:spPr>
          <a:xfrm>
            <a:off x="6063083" y="2957361"/>
            <a:ext cx="589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04.</a:t>
            </a:r>
            <a:endParaRPr sz="2300" b="0" i="0" u="none" strike="noStrike" cap="none">
              <a:solidFill>
                <a:srgbClr val="38761D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5" name="Google Shape;205;p3"/>
          <p:cNvSpPr txBox="1">
            <a:spLocks noGrp="1"/>
          </p:cNvSpPr>
          <p:nvPr>
            <p:ph type="sldNum" idx="12"/>
          </p:nvPr>
        </p:nvSpPr>
        <p:spPr>
          <a:xfrm>
            <a:off x="8546368" y="4767269"/>
            <a:ext cx="646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06" name="Google Shape;20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55399" y="1034050"/>
            <a:ext cx="3733176" cy="3733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77389-E506-45A6-9DDA-0A5E293204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SzPts val="4400"/>
            </a:pPr>
            <a:r>
              <a:rPr lang="en-US" dirty="0">
                <a:solidFill>
                  <a:srgbClr val="38761D"/>
                </a:solidFill>
              </a:rPr>
              <a:t>Key Takeaway…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44E9D-71C4-4324-800C-977CC54CB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288620E-F82A-413A-BFA1-84E518590D66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C889D-AD08-40EA-8756-44D18BA0E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169" y="1611214"/>
            <a:ext cx="7360500" cy="2221200"/>
          </a:xfrm>
          <a:solidFill>
            <a:schemeClr val="tx2">
              <a:alpha val="60000"/>
            </a:schemeClr>
          </a:solidFill>
        </p:spPr>
        <p:txBody>
          <a:bodyPr/>
          <a:lstStyle/>
          <a:p>
            <a:pPr marL="50800" indent="0">
              <a:buNone/>
            </a:pPr>
            <a:r>
              <a:rPr lang="en-US" dirty="0"/>
              <a:t>What one assignment or project could I change to include a Raspberry Pi in order to enhance my student's engagement in the assignment or project?</a:t>
            </a:r>
          </a:p>
        </p:txBody>
      </p:sp>
    </p:spTree>
    <p:extLst>
      <p:ext uri="{BB962C8B-B14F-4D97-AF65-F5344CB8AC3E}">
        <p14:creationId xmlns:p14="http://schemas.microsoft.com/office/powerpoint/2010/main" val="3423686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D2BA5-5546-476A-A2C8-5303AD4E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591"/>
            <a:ext cx="7886700" cy="1329640"/>
          </a:xfrm>
          <a:noFill/>
          <a:ln>
            <a:noFill/>
          </a:ln>
          <a:effectLst/>
        </p:spPr>
        <p:txBody>
          <a:bodyPr/>
          <a:lstStyle/>
          <a:p>
            <a:r>
              <a:rPr lang="en-US" sz="4800" dirty="0">
                <a:solidFill>
                  <a:srgbClr val="38761D"/>
                </a:solidFill>
              </a:rPr>
              <a:t>Why Integrate the Raspberry Pi into your CIS/CS Program…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135AD-F4B4-4EDB-8951-04C6C3FEF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674732"/>
            <a:ext cx="7886700" cy="2781712"/>
          </a:xfrm>
          <a:solidFill>
            <a:schemeClr val="tx2">
              <a:alpha val="40000"/>
            </a:scheme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Low Cost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Flexibility / Expandability / GPIOs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Power / Size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Community</a:t>
            </a: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2400" dirty="0">
                <a:latin typeface="Oswald"/>
                <a:ea typeface="Oswald"/>
                <a:cs typeface="Oswald"/>
              </a:rPr>
              <a:t>Tactile Learning Opportunities</a:t>
            </a:r>
            <a:endParaRPr lang="en-US" sz="24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  <a:p>
            <a:pPr marL="342900" indent="-34290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endParaRPr lang="en-US" sz="2400" b="0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Raleway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38914-6E29-4C04-97F9-7F208329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8620E-F82A-413A-BFA1-84E518590D66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model of a building&#10;&#10;Description automatically generated with low confidence">
            <a:extLst>
              <a:ext uri="{FF2B5EF4-FFF2-40B4-BE49-F238E27FC236}">
                <a16:creationId xmlns:a16="http://schemas.microsoft.com/office/drawing/2014/main" id="{A517B8A8-34BF-4E36-A42C-75418145D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168" y="2209842"/>
            <a:ext cx="2906993" cy="17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17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F5F4-184D-43C7-BA11-7330ADCC8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90" y="1317874"/>
            <a:ext cx="7886700" cy="994200"/>
          </a:xfrm>
          <a:solidFill>
            <a:schemeClr val="tx2">
              <a:alpha val="30000"/>
            </a:schemeClr>
          </a:solidFill>
        </p:spPr>
        <p:txBody>
          <a:bodyPr/>
          <a:lstStyle/>
          <a:p>
            <a:pPr algn="ctr"/>
            <a:r>
              <a:rPr lang="en-US" sz="3600" b="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HTTPS://MyITInstructor.com/WASTC</a:t>
            </a:r>
            <a:endParaRPr lang="en-US" b="0" i="0" u="none" strike="noStrike" baseline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80923-9F9C-4323-9727-CD681D8D0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690" y="2359390"/>
            <a:ext cx="7886700" cy="2254491"/>
          </a:xfrm>
          <a:solidFill>
            <a:schemeClr val="tx2">
              <a:alpha val="60000"/>
            </a:schemeClr>
          </a:solidFill>
        </p:spPr>
        <p:txBody>
          <a:bodyPr/>
          <a:lstStyle/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This is a Resource Heavy Presentation…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I have listed all the links used to create this presentation plus many more on my website.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Please visit the website to dig into the ideas shared in this presentation.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Sign up for the newsletter to stay informed.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700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Raleway"/>
              </a:rPr>
              <a:t>If you would like to contribute, please reach out to me at kerry@myitinstructor.com.</a:t>
            </a:r>
          </a:p>
        </p:txBody>
      </p:sp>
    </p:spTree>
    <p:extLst>
      <p:ext uri="{BB962C8B-B14F-4D97-AF65-F5344CB8AC3E}">
        <p14:creationId xmlns:p14="http://schemas.microsoft.com/office/powerpoint/2010/main" val="510527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2094ED-F414-408B-9041-5CEDB780E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7992" y="1924149"/>
            <a:ext cx="5788016" cy="748200"/>
          </a:xfrm>
        </p:spPr>
        <p:txBody>
          <a:bodyPr/>
          <a:lstStyle/>
          <a:p>
            <a:pPr algn="l">
              <a:buSzPts val="4400"/>
            </a:pPr>
            <a:r>
              <a:rPr lang="en-US" dirty="0">
                <a:solidFill>
                  <a:srgbClr val="38761D"/>
                </a:solidFill>
              </a:rPr>
              <a:t>Examples and Use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9B698-A6FA-49D3-B283-A7878D3F8D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288620E-F82A-413A-BFA1-84E518590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14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CFFE-1C97-4008-9327-410ED0259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38761D"/>
                </a:solidFill>
              </a:rPr>
              <a:t>Raspberry Pi in </a:t>
            </a:r>
            <a:r>
              <a:rPr lang="en-US" sz="4800" b="0" i="0" u="none" strike="noStrike" cap="none" dirty="0">
                <a:solidFill>
                  <a:srgbClr val="38761D"/>
                </a:solidFill>
                <a:latin typeface="Oswald"/>
                <a:ea typeface="Oswald"/>
                <a:cs typeface="Oswald"/>
                <a:sym typeface="Oswald"/>
              </a:rPr>
              <a:t>Networking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E0D63-358C-4332-A17A-C9ED6C4AA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58405"/>
            <a:ext cx="7886700" cy="2923788"/>
          </a:xfrm>
          <a:solidFill>
            <a:schemeClr val="tx2">
              <a:alpha val="60000"/>
            </a:schemeClr>
          </a:solidFill>
        </p:spPr>
        <p:txBody>
          <a:bodyPr/>
          <a:lstStyle/>
          <a:p>
            <a:r>
              <a:rPr lang="en-US" sz="2000" dirty="0"/>
              <a:t>Network+ Course – I have my students build the network infrastructure on Raspberry </a:t>
            </a:r>
            <a:r>
              <a:rPr lang="en-US" sz="2000" dirty="0" err="1"/>
              <a:t>Pis</a:t>
            </a:r>
            <a:r>
              <a:rPr lang="en-US" sz="2000" dirty="0"/>
              <a:t>.</a:t>
            </a:r>
          </a:p>
          <a:p>
            <a:r>
              <a:rPr lang="en-US" sz="2000" dirty="0"/>
              <a:t>DNS/DHCP/WAP/Firewall/Proxy/File(SMB/NFS)/Print/VPN/VOIP/Network Monitoring/Network Scanner/Ad Blocking/TOR/Captive Portal/Dynamic DNS and DOOM.</a:t>
            </a:r>
          </a:p>
          <a:p>
            <a:r>
              <a:rPr lang="en-US" sz="2000" dirty="0"/>
              <a:t>Used online ticketing system (Spiceworks) to assign work related to the network build to simulate the real world   </a:t>
            </a:r>
          </a:p>
        </p:txBody>
      </p:sp>
    </p:spTree>
    <p:extLst>
      <p:ext uri="{BB962C8B-B14F-4D97-AF65-F5344CB8AC3E}">
        <p14:creationId xmlns:p14="http://schemas.microsoft.com/office/powerpoint/2010/main" val="8382333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lors 17">
      <a:dk1>
        <a:srgbClr val="3F3F3F"/>
      </a:dk1>
      <a:lt1>
        <a:srgbClr val="FFFFFF"/>
      </a:lt1>
      <a:dk2>
        <a:srgbClr val="313C41"/>
      </a:dk2>
      <a:lt2>
        <a:srgbClr val="FFFFFF"/>
      </a:lt2>
      <a:accent1>
        <a:srgbClr val="21A2BE"/>
      </a:accent1>
      <a:accent2>
        <a:srgbClr val="DF1E2C"/>
      </a:accent2>
      <a:accent3>
        <a:srgbClr val="EF672C"/>
      </a:accent3>
      <a:accent4>
        <a:srgbClr val="38609D"/>
      </a:accent4>
      <a:accent5>
        <a:srgbClr val="42497C"/>
      </a:accent5>
      <a:accent6>
        <a:srgbClr val="7C3E4B"/>
      </a:accent6>
      <a:hlink>
        <a:srgbClr val="A05024"/>
      </a:hlink>
      <a:folHlink>
        <a:srgbClr val="FEC0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s 17">
      <a:dk1>
        <a:srgbClr val="3F3F3F"/>
      </a:dk1>
      <a:lt1>
        <a:srgbClr val="FFFFFF"/>
      </a:lt1>
      <a:dk2>
        <a:srgbClr val="313C41"/>
      </a:dk2>
      <a:lt2>
        <a:srgbClr val="FFFFFF"/>
      </a:lt2>
      <a:accent1>
        <a:srgbClr val="21A2BE"/>
      </a:accent1>
      <a:accent2>
        <a:srgbClr val="DF1E2C"/>
      </a:accent2>
      <a:accent3>
        <a:srgbClr val="EF672C"/>
      </a:accent3>
      <a:accent4>
        <a:srgbClr val="38609D"/>
      </a:accent4>
      <a:accent5>
        <a:srgbClr val="42497C"/>
      </a:accent5>
      <a:accent6>
        <a:srgbClr val="7C3E4B"/>
      </a:accent6>
      <a:hlink>
        <a:srgbClr val="A05024"/>
      </a:hlink>
      <a:folHlink>
        <a:srgbClr val="FEC0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1397</Words>
  <Application>Microsoft Office PowerPoint</Application>
  <PresentationFormat>On-screen Show (16:9)</PresentationFormat>
  <Paragraphs>225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Oswald</vt:lpstr>
      <vt:lpstr>Arial</vt:lpstr>
      <vt:lpstr>Calistoga</vt:lpstr>
      <vt:lpstr>Times New Roman</vt:lpstr>
      <vt:lpstr>Raleway</vt:lpstr>
      <vt:lpstr>Calibri</vt:lpstr>
      <vt:lpstr>1_Office Theme</vt:lpstr>
      <vt:lpstr>Office Theme</vt:lpstr>
      <vt:lpstr>PowerPoint Presentation</vt:lpstr>
      <vt:lpstr>Welcome</vt:lpstr>
      <vt:lpstr>Introduction</vt:lpstr>
      <vt:lpstr>Agenda</vt:lpstr>
      <vt:lpstr>Key Takeaway…</vt:lpstr>
      <vt:lpstr>Why Integrate the Raspberry Pi into your CIS/CS Program…</vt:lpstr>
      <vt:lpstr>HTTPS://MyITInstructor.com/WASTC</vt:lpstr>
      <vt:lpstr>Examples and Use Cases</vt:lpstr>
      <vt:lpstr>Raspberry Pi in Networking</vt:lpstr>
      <vt:lpstr>Raspberry Pi in Programming</vt:lpstr>
      <vt:lpstr>Raspberry Pi in Cyber Security</vt:lpstr>
      <vt:lpstr>Raspberry Pi in Cloud Computing</vt:lpstr>
      <vt:lpstr>Raspberry Pi in Web Dev</vt:lpstr>
      <vt:lpstr>Raspberry Pi in IoT</vt:lpstr>
      <vt:lpstr>Raspberry Pi in Computer Science</vt:lpstr>
      <vt:lpstr>Raspberry Pi in System Administration</vt:lpstr>
      <vt:lpstr>Industrial Uses of Raspberry Pi</vt:lpstr>
      <vt:lpstr>Raspberry Pi Basic Configuration</vt:lpstr>
      <vt:lpstr>Raspberry Pi 400 Configuration</vt:lpstr>
      <vt:lpstr>Pi-Top[4] Configuration</vt:lpstr>
      <vt:lpstr>Raspberry Pi Desktop OS Config</vt:lpstr>
      <vt:lpstr>Compute Module 4 for Industrial IoT</vt:lpstr>
      <vt:lpstr>Reasons for using Raspberry Pi in CIS/CS programs</vt:lpstr>
      <vt:lpstr>Opportunities</vt:lpstr>
      <vt:lpstr>Contact Info: Kerry Bruce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BRUCE, KERRY</cp:lastModifiedBy>
  <cp:revision>62</cp:revision>
  <dcterms:modified xsi:type="dcterms:W3CDTF">2020-12-30T03:47:12Z</dcterms:modified>
</cp:coreProperties>
</file>