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319" r:id="rId1"/>
  </p:sldMasterIdLst>
  <p:notesMasterIdLst>
    <p:notesMasterId r:id="rId28"/>
  </p:notesMasterIdLst>
  <p:sldIdLst>
    <p:sldId id="257" r:id="rId2"/>
    <p:sldId id="298" r:id="rId3"/>
    <p:sldId id="291" r:id="rId4"/>
    <p:sldId id="258" r:id="rId5"/>
    <p:sldId id="274" r:id="rId6"/>
    <p:sldId id="289" r:id="rId7"/>
    <p:sldId id="296" r:id="rId8"/>
    <p:sldId id="284" r:id="rId9"/>
    <p:sldId id="276" r:id="rId10"/>
    <p:sldId id="280" r:id="rId11"/>
    <p:sldId id="279" r:id="rId12"/>
    <p:sldId id="278" r:id="rId13"/>
    <p:sldId id="283" r:id="rId14"/>
    <p:sldId id="282" r:id="rId15"/>
    <p:sldId id="285" r:id="rId16"/>
    <p:sldId id="287" r:id="rId17"/>
    <p:sldId id="297" r:id="rId18"/>
    <p:sldId id="290" r:id="rId19"/>
    <p:sldId id="268" r:id="rId20"/>
    <p:sldId id="269" r:id="rId21"/>
    <p:sldId id="272" r:id="rId22"/>
    <p:sldId id="286" r:id="rId23"/>
    <p:sldId id="292" r:id="rId24"/>
    <p:sldId id="294" r:id="rId25"/>
    <p:sldId id="293" r:id="rId26"/>
    <p:sldId id="295" r:id="rId2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stoga" panose="020B0604020202020204" charset="0"/>
      <p:regular r:id="rId33"/>
    </p:embeddedFont>
    <p:embeddedFont>
      <p:font typeface="Oswald" panose="02000503000000000000" pitchFamily="2" charset="0"/>
      <p:regular r:id="rId34"/>
      <p:bold r:id="rId35"/>
    </p:embeddedFont>
    <p:embeddedFont>
      <p:font typeface="Raleway" panose="020B0604020202020204" charset="0"/>
      <p:regular r:id="rId36"/>
      <p:bold r:id="rId37"/>
      <p:italic r:id="rId38"/>
      <p:boldItalic r:id="rId39"/>
    </p:embeddedFont>
    <p:embeddedFont>
      <p:font typeface="Tw Cen MT" panose="020B0602020104020603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37AA249-3A79-4C77-9C45-E79D5753D927}">
          <p14:sldIdLst>
            <p14:sldId id="257"/>
            <p14:sldId id="298"/>
            <p14:sldId id="291"/>
            <p14:sldId id="258"/>
            <p14:sldId id="274"/>
            <p14:sldId id="289"/>
            <p14:sldId id="296"/>
            <p14:sldId id="284"/>
            <p14:sldId id="276"/>
            <p14:sldId id="280"/>
            <p14:sldId id="279"/>
            <p14:sldId id="278"/>
            <p14:sldId id="283"/>
            <p14:sldId id="282"/>
            <p14:sldId id="285"/>
            <p14:sldId id="287"/>
            <p14:sldId id="297"/>
            <p14:sldId id="290"/>
            <p14:sldId id="268"/>
            <p14:sldId id="269"/>
            <p14:sldId id="272"/>
            <p14:sldId id="286"/>
            <p14:sldId id="292"/>
            <p14:sldId id="294"/>
            <p14:sldId id="293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huaM2lYwY/tX3DIxR2SUQqCcZm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641" autoAdjust="0"/>
  </p:normalViewPr>
  <p:slideViewPr>
    <p:cSldViewPr snapToGrid="0">
      <p:cViewPr varScale="1">
        <p:scale>
          <a:sx n="93" d="100"/>
          <a:sy n="93" d="100"/>
        </p:scale>
        <p:origin x="906" y="84"/>
      </p:cViewPr>
      <p:guideLst>
        <p:guide orient="horz" pos="15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3" name="Google Shape;3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0"/>
            <a:ext cx="1728788" cy="51435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841772"/>
            <a:ext cx="6593681" cy="17907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2701528"/>
            <a:ext cx="6593681" cy="124182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4057651"/>
            <a:ext cx="2057400" cy="273844"/>
          </a:xfrm>
        </p:spPr>
        <p:txBody>
          <a:bodyPr/>
          <a:lstStyle/>
          <a:p>
            <a:fld id="{71BA57EB-C88B-45F0-9A8C-0E1D72314F3F}" type="datetime1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4057651"/>
            <a:ext cx="3843665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4057650"/>
            <a:ext cx="578317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2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3228499"/>
            <a:ext cx="7434266" cy="614516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454819"/>
            <a:ext cx="7434266" cy="2474834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3843015"/>
            <a:ext cx="7433144" cy="51185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E16E8-2AAB-45DD-B0C3-11DF042F83C0}" type="datetime1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106815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457200"/>
            <a:ext cx="7429466" cy="257175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3314700"/>
            <a:ext cx="7428344" cy="10286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62D8-93E9-417B-BA22-29D64C2AEF78}" type="datetime1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2809242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061322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524168"/>
            <a:ext cx="656422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3232439"/>
            <a:ext cx="7429502" cy="1117122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F56C-3A6A-4822-BEF6-0F4373E01833}" type="datetime1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7634" y="54929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073729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4470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600531"/>
            <a:ext cx="7429501" cy="1883876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3493241"/>
            <a:ext cx="7428379" cy="85548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0F6EE-E5AD-4C25-AD8E-240B1BDB4573}" type="datetime1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1440632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005847"/>
            <a:ext cx="2397674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2520197"/>
            <a:ext cx="2406551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008226"/>
            <a:ext cx="2388289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2522576"/>
            <a:ext cx="2396873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005847"/>
            <a:ext cx="2396226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2520197"/>
            <a:ext cx="2396226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71D8-E695-4B62-9B9E-74120C15C10E}" type="datetime1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3191973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457200"/>
            <a:ext cx="7429499" cy="14287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3303447"/>
            <a:ext cx="2396430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000249"/>
            <a:ext cx="2396430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3735644"/>
            <a:ext cx="2396430" cy="61338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3303447"/>
            <a:ext cx="2400300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000249"/>
            <a:ext cx="2399205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3735643"/>
            <a:ext cx="2400300" cy="60775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3303446"/>
            <a:ext cx="2393056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000249"/>
            <a:ext cx="2396227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3735641"/>
            <a:ext cx="2396226" cy="60775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BE47-CC82-498B-A7D8-DB6B26BC5171}" type="datetime1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4121049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92E3-9EFF-44F9-B52C-67855D3F8DA3}" type="datetime1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93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457200"/>
            <a:ext cx="1503758" cy="3886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457200"/>
            <a:ext cx="5811443" cy="3886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E03F-0328-4621-AECC-6CEE89724B41}" type="datetime1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26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basic">
  <p:cSld name="14_basic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ctrTitle"/>
          </p:nvPr>
        </p:nvSpPr>
        <p:spPr>
          <a:xfrm>
            <a:off x="3083612" y="1024360"/>
            <a:ext cx="5585100" cy="1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swald"/>
              <a:buNone/>
              <a:defRPr sz="4800"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5D6EECE-7EE2-4D1D-B703-8A810D7F92B0}" type="datetime1">
              <a:rPr lang="en-US" smtClean="0"/>
              <a:t>4/21/2021</a:t>
            </a:fld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546368" y="4767269"/>
            <a:ext cx="64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8660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30573-3A33-4353-9FF8-7EE0589A4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3942E-33BD-4CDE-8B93-C2F30EE37C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5967E-8D12-4FED-A61B-C2CDC582C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EEC1-4BC5-46DB-B2FD-FD12301958D5}" type="datetime1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33DA4-6C59-436B-9380-E7CA55B6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174EF-E15B-4A3F-BBFF-E9384ECE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620E-F82A-413A-BFA1-84E518590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4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C337B-E684-4DF8-8F1D-A1D0CBE6AC95}" type="datetime1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11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basic">
  <p:cSld name="7_basic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ctrTitle"/>
          </p:nvPr>
        </p:nvSpPr>
        <p:spPr>
          <a:xfrm>
            <a:off x="4177298" y="852091"/>
            <a:ext cx="4695300" cy="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stoga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sldNum" idx="12"/>
          </p:nvPr>
        </p:nvSpPr>
        <p:spPr>
          <a:xfrm>
            <a:off x="8546368" y="4767269"/>
            <a:ext cx="64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8076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basic">
  <p:cSld name="26_basic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>
            <a:spLocks noGrp="1"/>
          </p:cNvSpPr>
          <p:nvPr>
            <p:ph type="ctrTitle"/>
          </p:nvPr>
        </p:nvSpPr>
        <p:spPr>
          <a:xfrm>
            <a:off x="642169" y="847475"/>
            <a:ext cx="4737000" cy="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stoga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sldNum" idx="12"/>
          </p:nvPr>
        </p:nvSpPr>
        <p:spPr>
          <a:xfrm>
            <a:off x="8546368" y="4767269"/>
            <a:ext cx="64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body" idx="1"/>
          </p:nvPr>
        </p:nvSpPr>
        <p:spPr>
          <a:xfrm>
            <a:off x="841550" y="2130525"/>
            <a:ext cx="7360500" cy="22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5126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basic">
  <p:cSld name="19_basic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5"/>
          <p:cNvSpPr txBox="1">
            <a:spLocks noGrp="1"/>
          </p:cNvSpPr>
          <p:nvPr>
            <p:ph type="ctrTitle"/>
          </p:nvPr>
        </p:nvSpPr>
        <p:spPr>
          <a:xfrm>
            <a:off x="2064544" y="847475"/>
            <a:ext cx="5014800" cy="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stoga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5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1F8C972-61C2-4E8D-9C5D-0FD2985385A3}" type="datetime1">
              <a:rPr lang="en-US" smtClean="0"/>
              <a:t>4/21/2021</a:t>
            </a:fld>
            <a:endParaRPr/>
          </a:p>
        </p:txBody>
      </p:sp>
      <p:sp>
        <p:nvSpPr>
          <p:cNvPr id="123" name="Google Shape;123;p35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5"/>
          <p:cNvSpPr txBox="1">
            <a:spLocks noGrp="1"/>
          </p:cNvSpPr>
          <p:nvPr>
            <p:ph type="sldNum" idx="12"/>
          </p:nvPr>
        </p:nvSpPr>
        <p:spPr>
          <a:xfrm>
            <a:off x="8546368" y="4767269"/>
            <a:ext cx="64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BFBFBF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6351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asic">
  <p:cSld name="2_basic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9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81E89E9-AECF-4430-BEA4-31D598E73086}" type="datetime1">
              <a:rPr lang="en-US" smtClean="0"/>
              <a:t>4/21/2021</a:t>
            </a:fld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993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064420"/>
            <a:ext cx="7429500" cy="2139553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318272"/>
            <a:ext cx="7429500" cy="1031082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416F-BF81-4DBE-904D-3CE821F97DA3}" type="datetime1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6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1687114"/>
            <a:ext cx="3658792" cy="2656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687114"/>
            <a:ext cx="3656408" cy="2656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0641-D3D8-46C1-9B87-B9B5D6EFE0E3}" type="datetime1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0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64345"/>
            <a:ext cx="7429500" cy="11084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1687115"/>
            <a:ext cx="3487337" cy="61793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2305048"/>
            <a:ext cx="3658793" cy="2038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1687114"/>
            <a:ext cx="3484952" cy="61793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05048"/>
            <a:ext cx="3656408" cy="2038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1C52-46A7-4769-A4DF-09A45A816A1B}" type="datetime1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1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12D1-481D-4E6C-9FD8-A0BD50BFDBF4}" type="datetime1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3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E8BD-CBE7-4A64-84B1-677068900142}" type="datetime1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47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457201"/>
            <a:ext cx="2892028" cy="122991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444499"/>
            <a:ext cx="4418407" cy="389890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1687114"/>
            <a:ext cx="2892028" cy="265628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DBD85-B720-4DC1-95B2-F35D63261C89}" type="datetime1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55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4450881" cy="122991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457201"/>
            <a:ext cx="2750018" cy="38861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1687114"/>
            <a:ext cx="4450883" cy="265628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F131-ED53-4962-BE80-742132FAE331}" type="datetime1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3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5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0"/>
            <a:ext cx="9040416" cy="51435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463888"/>
            <a:ext cx="7429499" cy="1108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1687115"/>
            <a:ext cx="7429499" cy="2656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82935-E2B3-4D3B-90FB-62A465510A89}" type="datetime1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4412457"/>
            <a:ext cx="46794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4412456"/>
            <a:ext cx="57831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26504846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  <p:sldLayoutId id="2147484331" r:id="rId12"/>
    <p:sldLayoutId id="2147484332" r:id="rId13"/>
    <p:sldLayoutId id="2147484333" r:id="rId14"/>
    <p:sldLayoutId id="2147484334" r:id="rId15"/>
    <p:sldLayoutId id="2147484335" r:id="rId16"/>
    <p:sldLayoutId id="2147484336" r:id="rId17"/>
    <p:sldLayoutId id="2147484338" r:id="rId18"/>
    <p:sldLayoutId id="2147484339" r:id="rId19"/>
    <p:sldLayoutId id="2147484340" r:id="rId20"/>
    <p:sldLayoutId id="2147484341" r:id="rId21"/>
    <p:sldLayoutId id="2147484342" r:id="rId22"/>
    <p:sldLayoutId id="2147484343" r:id="rId2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tc.org/2021-fdw" TargetMode="External"/><Relationship Id="rId2" Type="http://schemas.openxmlformats.org/officeDocument/2006/relationships/hyperlink" Target="https://www.wastc.org/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2.svg"/><Relationship Id="rId4" Type="http://schemas.openxmlformats.org/officeDocument/2006/relationships/hyperlink" Target="https://www.myitinstructor.com/" TargetMode="External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itinstructor.com/nctc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yitinstructor.com/nctc.html" TargetMode="Externa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2" name="Google Shape;182;p2"/>
          <p:cNvSpPr/>
          <p:nvPr/>
        </p:nvSpPr>
        <p:spPr>
          <a:xfrm>
            <a:off x="3369362" y="859138"/>
            <a:ext cx="4383160" cy="3376686"/>
          </a:xfrm>
          <a:prstGeom prst="roundRect">
            <a:avLst>
              <a:gd name="adj" fmla="val 16667"/>
            </a:avLst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tl" rotWithShape="0">
              <a:prstClr val="black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"/>
          <p:cNvSpPr txBox="1">
            <a:spLocks noGrp="1"/>
          </p:cNvSpPr>
          <p:nvPr>
            <p:ph type="ctrTitle"/>
          </p:nvPr>
        </p:nvSpPr>
        <p:spPr>
          <a:xfrm>
            <a:off x="4343401" y="1066096"/>
            <a:ext cx="2635624" cy="1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stoga"/>
              <a:buNone/>
            </a:pPr>
            <a:r>
              <a:rPr lang="en-US" sz="4800" b="0" i="0" u="none" strike="noStrike" cap="none" dirty="0">
                <a:solidFill>
                  <a:srgbClr val="FF0066"/>
                </a:solidFill>
                <a:latin typeface="+mj-lt"/>
                <a:sym typeface="Oswald"/>
              </a:rPr>
              <a:t>Welcome</a:t>
            </a:r>
            <a:endParaRPr b="1" dirty="0">
              <a:solidFill>
                <a:srgbClr val="FF0066"/>
              </a:solidFill>
              <a:latin typeface="+mj-lt"/>
            </a:endParaRPr>
          </a:p>
        </p:txBody>
      </p:sp>
      <p:sp>
        <p:nvSpPr>
          <p:cNvPr id="185" name="Google Shape;185;p2"/>
          <p:cNvSpPr txBox="1"/>
          <p:nvPr/>
        </p:nvSpPr>
        <p:spPr>
          <a:xfrm>
            <a:off x="3449171" y="2102127"/>
            <a:ext cx="4229100" cy="150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50000"/>
              </a:lnSpc>
              <a:buClr>
                <a:srgbClr val="000000"/>
              </a:buClr>
              <a:buSzPts val="1700"/>
            </a:pPr>
            <a:r>
              <a:rPr lang="en-US" sz="2800" dirty="0">
                <a:ea typeface="Oswald"/>
                <a:cs typeface="Oswald"/>
                <a:sym typeface="Oswald"/>
              </a:rPr>
              <a:t>Integrating the Raspberry Pi </a:t>
            </a:r>
          </a:p>
          <a:p>
            <a:pPr lvl="0" algn="ctr">
              <a:lnSpc>
                <a:spcPct val="150000"/>
              </a:lnSpc>
              <a:buClr>
                <a:srgbClr val="000000"/>
              </a:buClr>
              <a:buSzPts val="1700"/>
            </a:pPr>
            <a:r>
              <a:rPr lang="en-US" sz="2800" dirty="0">
                <a:ea typeface="Oswald"/>
                <a:cs typeface="Oswald"/>
                <a:sym typeface="Oswald"/>
              </a:rPr>
              <a:t>into your CIS Programs</a:t>
            </a:r>
            <a:endParaRPr sz="2800" b="0" i="0" u="none" strike="noStrike" cap="none" dirty="0">
              <a:ea typeface="Oswald"/>
              <a:cs typeface="Oswald"/>
              <a:sym typeface="Oswald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D5C6FC4-09F8-4D4B-9A07-9F79E33EA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892" y="2305580"/>
            <a:ext cx="2010147" cy="1148655"/>
          </a:xfrm>
          <a:prstGeom prst="rect">
            <a:avLst/>
          </a:prstGeom>
        </p:spPr>
      </p:pic>
      <p:sp>
        <p:nvSpPr>
          <p:cNvPr id="11" name="Google Shape;171;p1">
            <a:extLst>
              <a:ext uri="{FF2B5EF4-FFF2-40B4-BE49-F238E27FC236}">
                <a16:creationId xmlns:a16="http://schemas.microsoft.com/office/drawing/2014/main" id="{FB5D604E-222F-44AD-A0D8-1C80DAD94019}"/>
              </a:ext>
            </a:extLst>
          </p:cNvPr>
          <p:cNvSpPr txBox="1"/>
          <p:nvPr/>
        </p:nvSpPr>
        <p:spPr>
          <a:xfrm>
            <a:off x="824569" y="1066095"/>
            <a:ext cx="2544795" cy="135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3600" dirty="0">
                <a:solidFill>
                  <a:srgbClr val="FF0066"/>
                </a:solidFill>
                <a:sym typeface="Oswald"/>
              </a:rPr>
              <a:t>Kerry Bruce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600" dirty="0">
                <a:solidFill>
                  <a:srgbClr val="FF0066"/>
                </a:solidFill>
                <a:sym typeface="Oswald"/>
              </a:rPr>
              <a:t>Central New Mexico Community College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endParaRPr sz="3600" dirty="0">
              <a:solidFill>
                <a:srgbClr val="FF0066"/>
              </a:solidFill>
              <a:sym typeface="Oswa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BAE7D-BE37-46C1-86E8-125B28C35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0" i="0" u="none" strike="noStrike" cap="none" dirty="0">
                <a:solidFill>
                  <a:srgbClr val="FF0066"/>
                </a:solidFill>
                <a:ea typeface="Oswald"/>
                <a:cs typeface="Oswald"/>
                <a:sym typeface="Oswald"/>
              </a:rPr>
              <a:t>Raspberry Pi in Cloud Computing</a:t>
            </a:r>
          </a:p>
        </p:txBody>
      </p:sp>
      <p:sp useBgFill="1">
        <p:nvSpPr>
          <p:cNvPr id="3" name="Text Placeholder 2">
            <a:extLst>
              <a:ext uri="{FF2B5EF4-FFF2-40B4-BE49-F238E27FC236}">
                <a16:creationId xmlns:a16="http://schemas.microsoft.com/office/drawing/2014/main" id="{E134A1C7-AFB7-48BE-9DC4-9461A1179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57231"/>
            <a:ext cx="7886700" cy="2948281"/>
          </a:xfrm>
          <a:effectLst>
            <a:outerShdw blurRad="50800" dist="50800" dir="5400000" algn="tl" rotWithShape="0">
              <a:prstClr val="black"/>
            </a:outerShdw>
          </a:effectLst>
        </p:spPr>
        <p:txBody>
          <a:bodyPr numCol="3" spcCol="228600"/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AWS IoT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Azure (Windows IoT)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GCP IoT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800" dirty="0">
                <a:latin typeface="Oswald"/>
                <a:ea typeface="Oswald"/>
                <a:cs typeface="Oswald"/>
              </a:rPr>
              <a:t>MongoDB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IFTTT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800" dirty="0">
                <a:latin typeface="Oswald"/>
                <a:ea typeface="Oswald"/>
                <a:cs typeface="Oswald"/>
              </a:rPr>
              <a:t>Twitter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800" dirty="0">
                <a:latin typeface="Oswald"/>
                <a:ea typeface="Oswald"/>
                <a:cs typeface="Oswald"/>
              </a:rPr>
              <a:t>Dweet.io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800" dirty="0" err="1">
                <a:latin typeface="Oswald"/>
                <a:ea typeface="Oswald"/>
                <a:cs typeface="Oswald"/>
              </a:rPr>
              <a:t>OwnCloud</a:t>
            </a:r>
            <a:endParaRPr lang="en-US" sz="1800" dirty="0">
              <a:latin typeface="Oswald"/>
              <a:ea typeface="Oswald"/>
              <a:cs typeface="Oswald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800" dirty="0">
                <a:latin typeface="Oswald"/>
                <a:ea typeface="Oswald"/>
                <a:cs typeface="Oswald"/>
              </a:rPr>
              <a:t>Google AIY Voice/Vision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800" dirty="0">
                <a:latin typeface="Oswald"/>
                <a:ea typeface="Oswald"/>
                <a:cs typeface="Oswald"/>
              </a:rPr>
              <a:t>Media Server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Cloud4RPi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800" dirty="0">
                <a:latin typeface="Oswald"/>
                <a:ea typeface="Oswald"/>
                <a:cs typeface="Oswald"/>
              </a:rPr>
              <a:t>Hologram.io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Zapier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Initial State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Mythic Beasts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400" dirty="0">
                <a:latin typeface="Oswald"/>
                <a:ea typeface="Oswald"/>
                <a:cs typeface="Oswald"/>
              </a:rPr>
              <a:t>Raspberry Pi Servers in the cloud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Docker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800" dirty="0">
                <a:latin typeface="Oswald"/>
                <a:ea typeface="Oswald"/>
                <a:cs typeface="Oswald"/>
              </a:rPr>
              <a:t>Home Assistant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Amazon Alexa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800" dirty="0">
                <a:latin typeface="Oswald"/>
                <a:ea typeface="Oswald"/>
                <a:cs typeface="Oswald"/>
              </a:rPr>
              <a:t>UpSwift.io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endParaRPr lang="en-US" sz="1800" b="0" i="0" u="none" strike="noStrike" cap="none" dirty="0">
              <a:solidFill>
                <a:schemeClr val="dk1"/>
              </a:solidFill>
              <a:latin typeface="Oswald"/>
              <a:ea typeface="Oswald"/>
              <a:cs typeface="Oswald"/>
              <a:sym typeface="Raleway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DF2E3C-F44C-44B9-A839-1B5ED780B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368" y="4679612"/>
            <a:ext cx="560881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52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552E-FD1C-4147-A564-836EF57FF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41" y="166008"/>
            <a:ext cx="7656909" cy="880292"/>
          </a:xfrm>
        </p:spPr>
        <p:txBody>
          <a:bodyPr>
            <a:noAutofit/>
          </a:bodyPr>
          <a:lstStyle/>
          <a:p>
            <a:pPr algn="ctr"/>
            <a:r>
              <a:rPr lang="en-US" sz="4800" i="0" u="none" strike="noStrike" cap="none" dirty="0">
                <a:solidFill>
                  <a:srgbClr val="FF0066"/>
                </a:solidFill>
                <a:ea typeface="Oswald"/>
                <a:cs typeface="Oswald"/>
                <a:sym typeface="Oswald"/>
              </a:rPr>
              <a:t>Raspberry</a:t>
            </a:r>
            <a:r>
              <a:rPr lang="en-US" sz="4800" b="0" i="0" u="none" strike="noStrike" cap="none" dirty="0">
                <a:solidFill>
                  <a:srgbClr val="FF0066"/>
                </a:solidFill>
              </a:rPr>
              <a:t> </a:t>
            </a:r>
            <a:r>
              <a:rPr lang="en-US" sz="4800" cap="none" dirty="0">
                <a:solidFill>
                  <a:srgbClr val="FF0066"/>
                </a:solidFill>
              </a:rPr>
              <a:t>Pi in Cyber Security</a:t>
            </a:r>
          </a:p>
        </p:txBody>
      </p:sp>
      <p:sp useBgFill="1">
        <p:nvSpPr>
          <p:cNvPr id="7" name="Text Placeholder 6">
            <a:extLst>
              <a:ext uri="{FF2B5EF4-FFF2-40B4-BE49-F238E27FC236}">
                <a16:creationId xmlns:a16="http://schemas.microsoft.com/office/drawing/2014/main" id="{630F97D9-5D55-4E8F-B2A9-E7C3C5CAC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0092" y="1046300"/>
            <a:ext cx="6081432" cy="3318007"/>
          </a:xfrm>
          <a:effectLst>
            <a:outerShdw blurRad="50800" dist="50800" dir="5400000" algn="tl" rotWithShape="0">
              <a:prstClr val="black"/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Cisco IoT Fundamentals Security Course</a:t>
            </a:r>
          </a:p>
          <a:p>
            <a:pPr lvl="1"/>
            <a:r>
              <a:rPr lang="en-US" sz="2000" dirty="0"/>
              <a:t>Explore Device, Network, and Application vulnerabilities on IoT (Raspberry Pi) Devices</a:t>
            </a:r>
          </a:p>
          <a:p>
            <a:pPr lvl="1"/>
            <a:r>
              <a:rPr lang="en-US" sz="2000" dirty="0"/>
              <a:t>Conduct Vulnerability and Risk Assessments</a:t>
            </a:r>
          </a:p>
          <a:p>
            <a:pPr lvl="1"/>
            <a:r>
              <a:rPr lang="en-US" sz="2000" dirty="0"/>
              <a:t>Security Game utilizing Raspberry Pi</a:t>
            </a:r>
          </a:p>
          <a:p>
            <a:r>
              <a:rPr lang="en-US" sz="2400" dirty="0"/>
              <a:t>Kali Linux on Raspberry Pi</a:t>
            </a:r>
          </a:p>
          <a:p>
            <a:r>
              <a:rPr lang="en-US" sz="2400" dirty="0"/>
              <a:t>Network Scanning with Raspberry Pi</a:t>
            </a:r>
          </a:p>
          <a:p>
            <a:r>
              <a:rPr lang="en-US" sz="2400" dirty="0"/>
              <a:t>Pineapple Pi – Portable Hacking Station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1E61FE-C020-44A1-A5FC-7C5CF02FA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368" y="4679612"/>
            <a:ext cx="560881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14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16F30-41D1-43F7-A486-ED3992E3B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cap="none" dirty="0">
                <a:solidFill>
                  <a:srgbClr val="FF0066"/>
                </a:solidFill>
              </a:rPr>
              <a:t>Raspberry Pi in </a:t>
            </a:r>
            <a:r>
              <a:rPr lang="en-US" sz="4800" b="0" i="0" u="none" strike="noStrike" cap="none" dirty="0">
                <a:solidFill>
                  <a:srgbClr val="FF0066"/>
                </a:solidFill>
                <a:ea typeface="Oswald"/>
                <a:cs typeface="Oswald"/>
                <a:sym typeface="Oswald"/>
              </a:rPr>
              <a:t>Programming</a:t>
            </a:r>
          </a:p>
        </p:txBody>
      </p:sp>
      <p:sp useBgFill="1">
        <p:nvSpPr>
          <p:cNvPr id="3" name="Text Placeholder 2">
            <a:extLst>
              <a:ext uri="{FF2B5EF4-FFF2-40B4-BE49-F238E27FC236}">
                <a16:creationId xmlns:a16="http://schemas.microsoft.com/office/drawing/2014/main" id="{A2F312E4-08FC-4E20-BAF7-6A78A5E37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58405"/>
            <a:ext cx="7886700" cy="2956445"/>
          </a:xfrm>
        </p:spPr>
        <p:txBody>
          <a:bodyPr numCol="3" spcCol="228600">
            <a:normAutofit lnSpcReduction="10000"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Languages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lang="en-US" sz="1800" b="0" i="0" u="none" strike="noStrike" cap="none" dirty="0">
              <a:latin typeface="Oswald"/>
              <a:ea typeface="Oswald"/>
              <a:cs typeface="Oswald"/>
              <a:sym typeface="Raleway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4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Python, Java, Node-RED, SQL,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400" dirty="0">
                <a:latin typeface="Oswald"/>
                <a:ea typeface="Oswald"/>
                <a:cs typeface="Oswald"/>
              </a:rPr>
              <a:t>PERL, Erlang,</a:t>
            </a:r>
            <a:r>
              <a:rPr lang="en-US" sz="14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 Scratch, Sonic-Pi, Wolfram, C, C++, C#, Rust, PHP, HTML5, </a:t>
            </a:r>
            <a:r>
              <a:rPr lang="en-US" sz="1400" b="0" i="0" u="none" strike="noStrike" cap="none" dirty="0" err="1">
                <a:latin typeface="Oswald"/>
                <a:ea typeface="Oswald"/>
                <a:cs typeface="Oswald"/>
                <a:sym typeface="Raleway"/>
              </a:rPr>
              <a:t>JQuery</a:t>
            </a:r>
            <a:r>
              <a:rPr lang="en-US" sz="14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, Node-</a:t>
            </a:r>
            <a:r>
              <a:rPr lang="en-US" sz="1400" b="0" i="0" u="none" strike="noStrike" cap="none" dirty="0" err="1">
                <a:latin typeface="Oswald"/>
                <a:ea typeface="Oswald"/>
                <a:cs typeface="Oswald"/>
                <a:sym typeface="Raleway"/>
              </a:rPr>
              <a:t>js</a:t>
            </a:r>
            <a:r>
              <a:rPr lang="en-US" sz="14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, PHP, LaTeX, Arduino, JavaScript, Fortran, Cobol, Go, R, Swift, Ruby, Scala, Kotlin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Flexibility - IDEs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lang="en-US" sz="1800" dirty="0">
              <a:latin typeface="Oswald"/>
              <a:ea typeface="Oswald"/>
              <a:cs typeface="Oswald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400" dirty="0">
                <a:latin typeface="Oswald"/>
                <a:ea typeface="Oswald"/>
                <a:cs typeface="Oswald"/>
              </a:rPr>
              <a:t>IDLE, MU, </a:t>
            </a:r>
            <a:r>
              <a:rPr lang="en-US" sz="1400" dirty="0" err="1">
                <a:latin typeface="Oswald"/>
                <a:ea typeface="Oswald"/>
                <a:cs typeface="Oswald"/>
              </a:rPr>
              <a:t>Thonny</a:t>
            </a:r>
            <a:r>
              <a:rPr lang="en-US" sz="1400" dirty="0">
                <a:latin typeface="Oswald"/>
                <a:ea typeface="Oswald"/>
                <a:cs typeface="Oswald"/>
              </a:rPr>
              <a:t>, </a:t>
            </a:r>
            <a:r>
              <a:rPr lang="en-US" sz="1400" dirty="0" err="1">
                <a:latin typeface="Oswald"/>
                <a:ea typeface="Oswald"/>
                <a:cs typeface="Oswald"/>
              </a:rPr>
              <a:t>BlueJ</a:t>
            </a:r>
            <a:r>
              <a:rPr lang="en-US" sz="1400" dirty="0">
                <a:latin typeface="Oswald"/>
                <a:ea typeface="Oswald"/>
                <a:cs typeface="Oswald"/>
              </a:rPr>
              <a:t>, </a:t>
            </a:r>
            <a:r>
              <a:rPr lang="en-US" sz="1400" dirty="0" err="1">
                <a:latin typeface="Oswald"/>
                <a:ea typeface="Oswald"/>
                <a:cs typeface="Oswald"/>
              </a:rPr>
              <a:t>Geany</a:t>
            </a:r>
            <a:r>
              <a:rPr lang="en-US" sz="1400" dirty="0">
                <a:latin typeface="Oswald"/>
                <a:ea typeface="Oswald"/>
                <a:cs typeface="Oswald"/>
              </a:rPr>
              <a:t>, </a:t>
            </a:r>
            <a:r>
              <a:rPr lang="en-US" sz="1400" dirty="0" err="1">
                <a:latin typeface="Oswald"/>
                <a:ea typeface="Oswald"/>
                <a:cs typeface="Oswald"/>
              </a:rPr>
              <a:t>Greenfoot</a:t>
            </a:r>
            <a:r>
              <a:rPr lang="en-US" sz="1400" dirty="0">
                <a:latin typeface="Oswald"/>
                <a:ea typeface="Oswald"/>
                <a:cs typeface="Oswald"/>
              </a:rPr>
              <a:t>, </a:t>
            </a:r>
            <a:r>
              <a:rPr lang="en-US" sz="1400" dirty="0" err="1">
                <a:latin typeface="Oswald"/>
                <a:ea typeface="Oswald"/>
                <a:cs typeface="Oswald"/>
              </a:rPr>
              <a:t>Mathmatica</a:t>
            </a:r>
            <a:r>
              <a:rPr lang="en-US" sz="1400" dirty="0">
                <a:latin typeface="Oswald"/>
                <a:ea typeface="Oswald"/>
                <a:cs typeface="Oswald"/>
              </a:rPr>
              <a:t>, Wolfram Scratch, </a:t>
            </a:r>
            <a:r>
              <a:rPr lang="en-US" sz="1400" dirty="0" err="1">
                <a:latin typeface="Oswald"/>
                <a:ea typeface="Oswald"/>
                <a:cs typeface="Oswald"/>
              </a:rPr>
              <a:t>Blockly</a:t>
            </a:r>
            <a:r>
              <a:rPr lang="en-US" sz="1400" dirty="0">
                <a:latin typeface="Oswald"/>
                <a:ea typeface="Oswald"/>
                <a:cs typeface="Oswald"/>
              </a:rPr>
              <a:t>, Visual Studio Code, Node-RED, Node-</a:t>
            </a:r>
            <a:r>
              <a:rPr lang="en-US" sz="1400" dirty="0" err="1">
                <a:latin typeface="Oswald"/>
                <a:ea typeface="Oswald"/>
                <a:cs typeface="Oswald"/>
              </a:rPr>
              <a:t>js</a:t>
            </a:r>
            <a:r>
              <a:rPr lang="en-US" sz="1400" dirty="0">
                <a:latin typeface="Oswald"/>
                <a:ea typeface="Oswald"/>
                <a:cs typeface="Oswald"/>
              </a:rPr>
              <a:t>, Arduino, Adafruit </a:t>
            </a:r>
            <a:r>
              <a:rPr lang="en-US" sz="1400" dirty="0" err="1">
                <a:latin typeface="Oswald"/>
                <a:ea typeface="Oswald"/>
                <a:cs typeface="Oswald"/>
              </a:rPr>
              <a:t>WebIDE</a:t>
            </a:r>
            <a:r>
              <a:rPr lang="en-US" sz="1400" dirty="0">
                <a:latin typeface="Oswald"/>
                <a:ea typeface="Oswald"/>
                <a:cs typeface="Oswald"/>
              </a:rPr>
              <a:t>, </a:t>
            </a:r>
            <a:r>
              <a:rPr lang="en-US" sz="1400" dirty="0" err="1">
                <a:latin typeface="Oswald"/>
                <a:ea typeface="Oswald"/>
                <a:cs typeface="Oswald"/>
              </a:rPr>
              <a:t>AlgoIDE</a:t>
            </a:r>
            <a:r>
              <a:rPr lang="en-US" sz="1400" dirty="0">
                <a:latin typeface="Oswald"/>
                <a:ea typeface="Oswald"/>
                <a:cs typeface="Oswald"/>
              </a:rPr>
              <a:t>, Ninja, Lazarus, </a:t>
            </a:r>
            <a:r>
              <a:rPr lang="en-US" sz="1400" dirty="0" err="1">
                <a:latin typeface="Oswald"/>
                <a:ea typeface="Oswald"/>
                <a:cs typeface="Oswald"/>
              </a:rPr>
              <a:t>Codeblock</a:t>
            </a:r>
            <a:r>
              <a:rPr lang="en-US" sz="1400" dirty="0">
                <a:latin typeface="Oswald"/>
                <a:ea typeface="Oswald"/>
                <a:cs typeface="Oswald"/>
              </a:rPr>
              <a:t>, </a:t>
            </a:r>
            <a:r>
              <a:rPr lang="en-US" sz="1400" dirty="0" err="1">
                <a:latin typeface="Oswald"/>
                <a:ea typeface="Oswald"/>
                <a:cs typeface="Oswald"/>
              </a:rPr>
              <a:t>Jupyter</a:t>
            </a:r>
            <a:r>
              <a:rPr lang="en-US" sz="1400" dirty="0">
                <a:latin typeface="Oswald"/>
                <a:ea typeface="Oswald"/>
                <a:cs typeface="Oswald"/>
              </a:rPr>
              <a:t> Notebook, </a:t>
            </a:r>
            <a:r>
              <a:rPr lang="en-US" sz="1200" dirty="0">
                <a:latin typeface="Oswald"/>
                <a:ea typeface="Oswald"/>
                <a:cs typeface="Oswald"/>
              </a:rPr>
              <a:t>MATLAB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Physical Computing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lang="en-US" sz="1800" dirty="0">
              <a:latin typeface="Oswald"/>
              <a:ea typeface="Oswald"/>
              <a:cs typeface="Oswald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400" dirty="0">
                <a:latin typeface="Oswald"/>
                <a:ea typeface="Oswald"/>
                <a:cs typeface="Oswald"/>
              </a:rPr>
              <a:t>The General-Purpose Input Output  (GPIO) Pins provide for expansion, added capabilities and physical computing opportunities that are not available with a laptop or PC </a:t>
            </a:r>
            <a:endParaRPr lang="en-US" sz="1400" b="0" i="0" u="none" strike="noStrike" cap="none" dirty="0">
              <a:latin typeface="Oswald"/>
              <a:ea typeface="Oswald"/>
              <a:cs typeface="Oswald"/>
              <a:sym typeface="Raleway"/>
            </a:endParaRP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C3E53C0-E303-4849-89CC-CC349F161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892" y="4673945"/>
            <a:ext cx="560215" cy="32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92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CD308-5DE7-44E2-BE7A-159D6CD4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899" y="282771"/>
            <a:ext cx="7142018" cy="1108928"/>
          </a:xfrm>
        </p:spPr>
        <p:txBody>
          <a:bodyPr>
            <a:noAutofit/>
          </a:bodyPr>
          <a:lstStyle/>
          <a:p>
            <a:pPr marR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swald"/>
              <a:buNone/>
            </a:pPr>
            <a:r>
              <a:rPr lang="en-US" sz="4800" b="0" i="0" u="none" strike="noStrike" cap="none" dirty="0">
                <a:solidFill>
                  <a:srgbClr val="FF0066"/>
                </a:solidFill>
                <a:ea typeface="Oswald"/>
                <a:cs typeface="Oswald"/>
                <a:sym typeface="Oswald"/>
              </a:rPr>
              <a:t>Raspberry Pi in</a:t>
            </a:r>
            <a:br>
              <a:rPr lang="en-US" sz="4800" b="0" i="0" u="none" strike="noStrike" cap="none" dirty="0">
                <a:solidFill>
                  <a:srgbClr val="FF0066"/>
                </a:solidFill>
                <a:ea typeface="Oswald"/>
                <a:cs typeface="Oswald"/>
                <a:sym typeface="Oswald"/>
              </a:rPr>
            </a:br>
            <a:r>
              <a:rPr lang="en-US" sz="4800" b="0" i="0" u="none" strike="noStrike" cap="none" dirty="0">
                <a:solidFill>
                  <a:srgbClr val="FF0066"/>
                </a:solidFill>
                <a:ea typeface="Oswald"/>
                <a:cs typeface="Oswald"/>
                <a:sym typeface="Oswald"/>
              </a:rPr>
              <a:t>AI/Machine Learning</a:t>
            </a:r>
          </a:p>
        </p:txBody>
      </p:sp>
      <p:sp useBgFill="1">
        <p:nvSpPr>
          <p:cNvPr id="3" name="Text Placeholder 2">
            <a:extLst>
              <a:ext uri="{FF2B5EF4-FFF2-40B4-BE49-F238E27FC236}">
                <a16:creationId xmlns:a16="http://schemas.microsoft.com/office/drawing/2014/main" id="{88A08BCE-9027-470F-9D87-9B69491D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5751" y="1572816"/>
            <a:ext cx="6220315" cy="2972774"/>
          </a:xfrm>
        </p:spPr>
        <p:txBody>
          <a:bodyPr numCol="2" spcCol="228600">
            <a:norm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b="1" i="0" u="none" strike="noStrike" cap="none" dirty="0">
                <a:latin typeface="Oswald"/>
                <a:ea typeface="Oswald"/>
                <a:cs typeface="Oswald"/>
                <a:sym typeface="Raleway"/>
              </a:rPr>
              <a:t>AI/Machine Learning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Google AIY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800" dirty="0">
                <a:latin typeface="Oswald"/>
                <a:ea typeface="Oswald"/>
                <a:cs typeface="Oswald"/>
              </a:rPr>
              <a:t>Coral AIY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Tensor Flow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800" dirty="0">
                <a:latin typeface="Oswald"/>
                <a:ea typeface="Oswald"/>
                <a:cs typeface="Oswald"/>
              </a:rPr>
              <a:t>OpenCV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Pi-Top/.NET/Microsoft Teams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  <a:buNone/>
            </a:pPr>
            <a:endParaRPr lang="en-US" sz="1800" b="0" i="0" u="none" strike="noStrike" cap="none" dirty="0">
              <a:latin typeface="Oswald"/>
              <a:ea typeface="Oswald"/>
              <a:cs typeface="Oswald"/>
              <a:sym typeface="Raleway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b="1" i="0" u="none" strike="noStrike" cap="none" dirty="0">
                <a:latin typeface="Oswald"/>
                <a:ea typeface="Oswald"/>
                <a:cs typeface="Oswald"/>
                <a:sym typeface="Raleway"/>
              </a:rPr>
              <a:t>Robotics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Pi-Wars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800" dirty="0">
                <a:latin typeface="Oswald"/>
                <a:ea typeface="Oswald"/>
                <a:cs typeface="Oswald"/>
              </a:rPr>
              <a:t>Dexter Industries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Pi-Top Robotics Kit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800" dirty="0">
                <a:latin typeface="Oswald"/>
                <a:ea typeface="Oswald"/>
                <a:cs typeface="Oswald"/>
              </a:rPr>
              <a:t>Various Robotic Kits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800" b="0" i="0" u="none" strike="noStrike" cap="none" dirty="0" err="1">
                <a:latin typeface="Oswald"/>
                <a:ea typeface="Oswald"/>
                <a:cs typeface="Oswald"/>
                <a:sym typeface="Raleway"/>
              </a:rPr>
              <a:t>HomeBuilt</a:t>
            </a: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 Robots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lang="en-US" sz="1800" b="0" i="0" u="none" strike="noStrike" cap="none" dirty="0">
              <a:latin typeface="Oswald"/>
              <a:ea typeface="Oswald"/>
              <a:cs typeface="Oswald"/>
              <a:sym typeface="Raleway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7BD1C6-D9AC-4A58-88D6-1AE980985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368" y="4679612"/>
            <a:ext cx="560881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64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A4672-2A27-43E3-806C-81077442C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982" y="196650"/>
            <a:ext cx="4838771" cy="789753"/>
          </a:xfrm>
        </p:spPr>
        <p:txBody>
          <a:bodyPr/>
          <a:lstStyle/>
          <a:p>
            <a: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swald"/>
              <a:buNone/>
            </a:pPr>
            <a:r>
              <a:rPr lang="en-US" sz="4800" b="0" i="0" u="none" strike="noStrike" cap="none" dirty="0">
                <a:solidFill>
                  <a:srgbClr val="FF0066"/>
                </a:solidFill>
                <a:ea typeface="Oswald"/>
                <a:cs typeface="Oswald"/>
                <a:sym typeface="Oswald"/>
              </a:rPr>
              <a:t>Raspberry Pi in IoT</a:t>
            </a:r>
          </a:p>
        </p:txBody>
      </p:sp>
      <p:sp useBgFill="1">
        <p:nvSpPr>
          <p:cNvPr id="3" name="Text Placeholder 2">
            <a:extLst>
              <a:ext uri="{FF2B5EF4-FFF2-40B4-BE49-F238E27FC236}">
                <a16:creationId xmlns:a16="http://schemas.microsoft.com/office/drawing/2014/main" id="{1D96E45A-A092-4A93-A006-672551D9A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1635" y="1042146"/>
            <a:ext cx="7448855" cy="3294327"/>
          </a:xfrm>
          <a:effectLst>
            <a:outerShdw blurRad="50800" dist="50800" dir="5400000" algn="tl" rotWithShape="0">
              <a:prstClr val="black"/>
            </a:outerShdw>
          </a:effectLst>
        </p:spPr>
        <p:txBody>
          <a:bodyPr numCol="1" spcCol="228600">
            <a:normAutofit fontScale="92500"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b="1" dirty="0">
                <a:solidFill>
                  <a:schemeClr val="bg1"/>
                </a:solidFill>
                <a:latin typeface="Oswald"/>
                <a:ea typeface="Oswald"/>
                <a:cs typeface="Oswald"/>
              </a:rPr>
              <a:t>Basic Electronics </a:t>
            </a:r>
            <a:r>
              <a:rPr lang="en-US" sz="1600" dirty="0">
                <a:solidFill>
                  <a:schemeClr val="bg1"/>
                </a:solidFill>
                <a:latin typeface="Oswald"/>
                <a:ea typeface="Oswald"/>
                <a:cs typeface="Oswald"/>
              </a:rPr>
              <a:t>– </a:t>
            </a:r>
            <a:r>
              <a:rPr lang="en-US" sz="1600" dirty="0">
                <a:latin typeface="Oswald"/>
                <a:ea typeface="Oswald"/>
                <a:cs typeface="Oswald"/>
              </a:rPr>
              <a:t>Helps students to understand how computers work and that the connections are critical to a properly functioning system.</a:t>
            </a:r>
            <a:endParaRPr lang="en-US" sz="1600" b="1" dirty="0">
              <a:latin typeface="Oswald"/>
              <a:ea typeface="Oswald"/>
              <a:cs typeface="Oswald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bg1"/>
                </a:solidFill>
                <a:latin typeface="Oswald"/>
                <a:ea typeface="Oswald"/>
                <a:cs typeface="Oswald"/>
                <a:sym typeface="Raleway"/>
              </a:rPr>
              <a:t>Python Programming  </a:t>
            </a:r>
            <a:r>
              <a:rPr lang="en-US" sz="1800" b="0" i="0" u="none" strike="noStrike" cap="none" dirty="0">
                <a:solidFill>
                  <a:schemeClr val="bg1"/>
                </a:solidFill>
                <a:latin typeface="Oswald"/>
                <a:ea typeface="Oswald"/>
                <a:cs typeface="Oswald"/>
                <a:sym typeface="Raleway"/>
              </a:rPr>
              <a:t>- </a:t>
            </a:r>
            <a:r>
              <a:rPr lang="en-US" sz="16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Students</a:t>
            </a: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 l</a:t>
            </a:r>
            <a:r>
              <a:rPr lang="en-US" sz="16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earn to write simple scripts to automate menial tasks.</a:t>
            </a:r>
            <a:endParaRPr lang="en-US" sz="1800" b="1" i="0" u="none" strike="noStrike" cap="none" dirty="0">
              <a:latin typeface="Oswald"/>
              <a:ea typeface="Oswald"/>
              <a:cs typeface="Oswald"/>
              <a:sym typeface="Raleway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bg1"/>
                </a:solidFill>
                <a:latin typeface="Oswald"/>
                <a:ea typeface="Oswald"/>
                <a:cs typeface="Oswald"/>
                <a:sym typeface="Raleway"/>
              </a:rPr>
              <a:t>Reinforce Sys Admin Skills </a:t>
            </a:r>
            <a:r>
              <a:rPr lang="en-US" sz="1800" b="0" i="0" u="none" strike="noStrike" cap="none" dirty="0">
                <a:solidFill>
                  <a:schemeClr val="bg1"/>
                </a:solidFill>
                <a:latin typeface="Oswald"/>
                <a:ea typeface="Oswald"/>
                <a:cs typeface="Oswald"/>
                <a:sym typeface="Raleway"/>
              </a:rPr>
              <a:t>– </a:t>
            </a:r>
            <a:r>
              <a:rPr lang="en-US" sz="16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Flash SD cards, network configuration, Linux, project planning and management, remote control VNC/SSH, </a:t>
            </a:r>
            <a:r>
              <a:rPr lang="en-US" sz="1600" dirty="0">
                <a:latin typeface="Oswald"/>
                <a:ea typeface="Oswald"/>
                <a:cs typeface="Oswald"/>
              </a:rPr>
              <a:t>e</a:t>
            </a:r>
            <a:r>
              <a:rPr lang="en-US" sz="16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ncryption keys, teamwork, presentation skills, and connecting divergent systems.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b="1" dirty="0">
                <a:solidFill>
                  <a:schemeClr val="bg1"/>
                </a:solidFill>
                <a:latin typeface="Oswald"/>
                <a:ea typeface="Oswald"/>
                <a:cs typeface="Oswald"/>
              </a:rPr>
              <a:t>C</a:t>
            </a:r>
            <a:r>
              <a:rPr lang="en-US" sz="1800" b="1" i="0" u="none" strike="noStrike" cap="none" dirty="0">
                <a:solidFill>
                  <a:schemeClr val="bg1"/>
                </a:solidFill>
                <a:latin typeface="Oswald"/>
                <a:ea typeface="Oswald"/>
                <a:cs typeface="Oswald"/>
                <a:sym typeface="Raleway"/>
              </a:rPr>
              <a:t>reativity </a:t>
            </a:r>
            <a:r>
              <a:rPr lang="en-US" sz="1600" b="0" i="0" u="none" strike="noStrike" cap="none" dirty="0">
                <a:solidFill>
                  <a:schemeClr val="bg1"/>
                </a:solidFill>
                <a:latin typeface="Oswald"/>
                <a:ea typeface="Oswald"/>
                <a:cs typeface="Oswald"/>
                <a:sym typeface="Raleway"/>
              </a:rPr>
              <a:t>-  </a:t>
            </a:r>
            <a:r>
              <a:rPr lang="en-US" sz="16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When students are exposed to and asked to create their own Raspberry Pi projects, they are forced to think beyond the instructions.  This process builds better IT Technician.</a:t>
            </a:r>
            <a:endParaRPr lang="en-US" sz="1800" b="0" i="0" u="none" strike="noStrike" cap="none" dirty="0">
              <a:latin typeface="Oswald"/>
              <a:ea typeface="Oswald"/>
              <a:cs typeface="Oswald"/>
              <a:sym typeface="Raleway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33310F-B996-4D49-BAF6-CF17EEB0C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368" y="4679612"/>
            <a:ext cx="560881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34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7D513-92E7-4BE2-A9B0-87D1803CB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463888"/>
            <a:ext cx="7659290" cy="1108928"/>
          </a:xfrm>
        </p:spPr>
        <p:txBody>
          <a:bodyPr>
            <a:noAutofit/>
          </a:bodyPr>
          <a:lstStyle/>
          <a:p>
            <a: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swald"/>
              <a:buNone/>
            </a:pPr>
            <a:r>
              <a:rPr lang="en-US" sz="4800" b="0" i="0" u="none" strike="noStrike" cap="none" dirty="0">
                <a:solidFill>
                  <a:srgbClr val="FF0066"/>
                </a:solidFill>
                <a:ea typeface="Oswald"/>
                <a:cs typeface="Oswald"/>
                <a:sym typeface="Oswald"/>
              </a:rPr>
              <a:t>Industrial Uses of Raspberry Pi</a:t>
            </a:r>
          </a:p>
        </p:txBody>
      </p:sp>
      <p:sp useBgFill="1">
        <p:nvSpPr>
          <p:cNvPr id="3" name="Text Placeholder 2">
            <a:extLst>
              <a:ext uri="{FF2B5EF4-FFF2-40B4-BE49-F238E27FC236}">
                <a16:creationId xmlns:a16="http://schemas.microsoft.com/office/drawing/2014/main" id="{B655C8B9-36DC-4F96-ABC6-FAF9F9871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58405"/>
            <a:ext cx="7886700" cy="2692508"/>
          </a:xfrm>
          <a:effectLst>
            <a:outerShdw blurRad="50800" dist="50800" dir="5400000" algn="tl" rotWithShape="0">
              <a:prstClr val="black"/>
            </a:outerShdw>
          </a:effectLst>
        </p:spPr>
        <p:txBody>
          <a:bodyPr/>
          <a:lstStyle/>
          <a:p>
            <a:pPr marL="50800" indent="0"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MyPi</a:t>
            </a:r>
            <a:r>
              <a:rPr lang="en-US" sz="2400" dirty="0">
                <a:solidFill>
                  <a:schemeClr val="bg1"/>
                </a:solidFill>
              </a:rPr>
              <a:t> - </a:t>
            </a:r>
            <a:r>
              <a:rPr lang="en-US" sz="2400" dirty="0"/>
              <a:t>Industrial IoT Integrator Board</a:t>
            </a:r>
          </a:p>
          <a:p>
            <a:pPr marL="5080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Revolution PI </a:t>
            </a:r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err="1"/>
              <a:t>OpenSource</a:t>
            </a:r>
            <a:r>
              <a:rPr lang="en-US" sz="2400" dirty="0"/>
              <a:t> IPC based on Raspberry Pi</a:t>
            </a:r>
          </a:p>
          <a:p>
            <a:pPr marL="50800" indent="0">
              <a:buNone/>
            </a:pPr>
            <a:r>
              <a:rPr lang="en-US" sz="2400" b="1" dirty="0" err="1">
                <a:solidFill>
                  <a:schemeClr val="bg1"/>
                </a:solidFill>
              </a:rPr>
              <a:t>netPI</a:t>
            </a:r>
            <a:r>
              <a:rPr lang="en-US" sz="2400" dirty="0"/>
              <a:t> – Industrial Raspberry Pi As Open Edge Connectivity Ecosystem</a:t>
            </a:r>
          </a:p>
          <a:p>
            <a:pPr marL="50800" indent="0">
              <a:buNone/>
            </a:pPr>
            <a:r>
              <a:rPr lang="en-US" sz="2400" b="1" dirty="0"/>
              <a:t>Raspberry Pi Compute Module</a:t>
            </a:r>
          </a:p>
          <a:p>
            <a:pPr marL="50800" indent="0">
              <a:buNone/>
            </a:pPr>
            <a:endParaRPr lang="en-US" dirty="0"/>
          </a:p>
        </p:txBody>
      </p:sp>
      <p:pic>
        <p:nvPicPr>
          <p:cNvPr id="5" name="Picture 4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B18EFB43-3ABB-4D76-A4B2-8FD7C244A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942" y="3509627"/>
            <a:ext cx="3071616" cy="127984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9FBC4-B742-4760-A6BE-443DAFDA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620E-F82A-413A-BFA1-84E518590D66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7C8AC1-54CC-487F-A3FC-118EEBACC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368" y="4679612"/>
            <a:ext cx="560881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30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BFF5-A399-4A38-B516-90F59C59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145" y="48252"/>
            <a:ext cx="6511637" cy="2050712"/>
          </a:xfrm>
        </p:spPr>
        <p:txBody>
          <a:bodyPr>
            <a:noAutofit/>
          </a:bodyPr>
          <a:lstStyle/>
          <a:p>
            <a: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swald"/>
              <a:buNone/>
            </a:pPr>
            <a:r>
              <a:rPr lang="en-US" sz="4800" b="0" i="0" u="none" strike="noStrike" cap="none" dirty="0">
                <a:solidFill>
                  <a:srgbClr val="FF0066"/>
                </a:solidFill>
                <a:ea typeface="Oswald"/>
                <a:cs typeface="Oswald"/>
                <a:sym typeface="Oswald"/>
              </a:rPr>
              <a:t>Just a Reminder…</a:t>
            </a:r>
            <a:br>
              <a:rPr lang="en-US" sz="4800" b="0" i="0" u="none" strike="noStrike" cap="none" dirty="0">
                <a:solidFill>
                  <a:srgbClr val="FF0066"/>
                </a:solidFill>
                <a:ea typeface="Oswald"/>
                <a:cs typeface="Oswald"/>
                <a:sym typeface="Oswald"/>
              </a:rPr>
            </a:br>
            <a:r>
              <a:rPr lang="en-US" sz="4800" b="0" i="0" u="none" strike="noStrike" cap="none" dirty="0">
                <a:solidFill>
                  <a:srgbClr val="FF0066"/>
                </a:solidFill>
                <a:ea typeface="Oswald"/>
                <a:cs typeface="Oswald"/>
                <a:sym typeface="Oswald"/>
              </a:rPr>
              <a:t>Why use Raspberry PIs in your CIS programs</a:t>
            </a:r>
          </a:p>
        </p:txBody>
      </p:sp>
      <p:sp useBgFill="1">
        <p:nvSpPr>
          <p:cNvPr id="3" name="Text Placeholder 2">
            <a:extLst>
              <a:ext uri="{FF2B5EF4-FFF2-40B4-BE49-F238E27FC236}">
                <a16:creationId xmlns:a16="http://schemas.microsoft.com/office/drawing/2014/main" id="{FE37E26E-517D-4352-B196-FCC19C6AB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0145" y="2098964"/>
            <a:ext cx="5895110" cy="2234874"/>
          </a:xfrm>
          <a:effectLst>
            <a:outerShdw blurRad="50800" dist="50800" dir="5400000" algn="tl" rotWithShape="0">
              <a:prstClr val="black"/>
            </a:outerShdw>
          </a:effectLst>
        </p:spPr>
        <p:txBody>
          <a:bodyPr>
            <a:normAutofit fontScale="92500" lnSpcReduction="10000"/>
          </a:bodyPr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Low Cost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Flexibility / Expandability / GPIOs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Power / Size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Community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800" dirty="0">
                <a:latin typeface="Oswald"/>
                <a:ea typeface="Oswald"/>
                <a:cs typeface="Oswald"/>
              </a:rPr>
              <a:t>Tactile Learning Opportunities</a:t>
            </a:r>
            <a:endParaRPr lang="en-US" sz="1800" b="0" i="0" u="none" strike="noStrike" cap="none" dirty="0">
              <a:latin typeface="Oswald"/>
              <a:ea typeface="Oswald"/>
              <a:cs typeface="Oswald"/>
              <a:sym typeface="Raleway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800" dirty="0">
                <a:latin typeface="Oswald"/>
                <a:ea typeface="Oswald"/>
                <a:cs typeface="Oswald"/>
              </a:rPr>
              <a:t>And they are just plain fun to work/play with…</a:t>
            </a:r>
            <a:endParaRPr lang="en-US" sz="1800" b="0" i="0" u="none" strike="noStrike" cap="none" dirty="0">
              <a:latin typeface="Oswald"/>
              <a:ea typeface="Oswald"/>
              <a:cs typeface="Oswald"/>
              <a:sym typeface="Raleway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8EA5A7-0D06-4F14-BD80-5E4CE7A1C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368" y="4679612"/>
            <a:ext cx="560881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07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99326-A177-4BA2-98AF-2D12B27F5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115" y="602673"/>
            <a:ext cx="7429499" cy="4475020"/>
          </a:xfrm>
        </p:spPr>
        <p:txBody>
          <a:bodyPr>
            <a:noAutofit/>
          </a:bodyPr>
          <a:lstStyle/>
          <a:p>
            <a:pPr marL="508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cap="none" dirty="0">
                <a:solidFill>
                  <a:srgbClr val="FF0066"/>
                </a:solidFill>
              </a:rPr>
              <a:t>Did you see something Interesting today?</a:t>
            </a:r>
            <a:br>
              <a:rPr lang="en-US" sz="4800" cap="none" dirty="0">
                <a:solidFill>
                  <a:srgbClr val="FF0066"/>
                </a:solidFill>
              </a:rPr>
            </a:br>
            <a:br>
              <a:rPr lang="en-US" sz="4800" cap="none" dirty="0">
                <a:solidFill>
                  <a:srgbClr val="FF0066"/>
                </a:solidFill>
              </a:rPr>
            </a:br>
            <a:r>
              <a:rPr lang="en-US" sz="2800" cap="none" dirty="0">
                <a:solidFill>
                  <a:prstClr val="white"/>
                </a:solidFill>
                <a:latin typeface="Tw Cen MT" panose="020B0602020104020603"/>
                <a:ea typeface="+mn-ea"/>
                <a:cs typeface="+mn-cs"/>
              </a:rPr>
              <a:t>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an you think of at least one assignment or project could I change to include a Raspberry Pi in order to enhance my student's engagement in an assignment, topic or concept?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</a:br>
            <a:endParaRPr lang="en-US" sz="4800" cap="none" dirty="0">
              <a:solidFill>
                <a:srgbClr val="FF0066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87E0A91-8151-4CEB-A0A2-4063CB97CC94}"/>
              </a:ext>
            </a:extLst>
          </p:cNvPr>
          <p:cNvSpPr txBox="1">
            <a:spLocks/>
          </p:cNvSpPr>
          <p:nvPr/>
        </p:nvSpPr>
        <p:spPr>
          <a:xfrm>
            <a:off x="1008460" y="1818734"/>
            <a:ext cx="7429499" cy="2656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Oswald" pitchFamily="2" charset="0"/>
              <a:sym typeface="Raleway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313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97249-94A3-4272-83C6-016AFC4F7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58" y="179318"/>
            <a:ext cx="7429499" cy="7002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cap="none" dirty="0">
                <a:solidFill>
                  <a:srgbClr val="FF0066"/>
                </a:solidFill>
              </a:rPr>
              <a:t>Opportunities…</a:t>
            </a:r>
          </a:p>
        </p:txBody>
      </p:sp>
      <p:sp useBgFill="1">
        <p:nvSpPr>
          <p:cNvPr id="3" name="Text Placeholder 2">
            <a:extLst>
              <a:ext uri="{FF2B5EF4-FFF2-40B4-BE49-F238E27FC236}">
                <a16:creationId xmlns:a16="http://schemas.microsoft.com/office/drawing/2014/main" id="{81890B17-1FAF-4C57-B66B-5FFB55C62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970" y="879614"/>
            <a:ext cx="7828430" cy="3667894"/>
          </a:xfrm>
          <a:effectLst>
            <a:outerShdw blurRad="50800" dist="50800" dir="5400000" algn="tl" rotWithShape="0">
              <a:prstClr val="black"/>
            </a:outerShdw>
          </a:effectLst>
        </p:spPr>
        <p:txBody>
          <a:bodyPr>
            <a:norm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latin typeface="Oswald" pitchFamily="2" charset="0"/>
              </a:rPr>
              <a:t>WASTC Instructor Training - </a:t>
            </a:r>
            <a:r>
              <a:rPr lang="en-US" sz="1800" dirty="0">
                <a:latin typeface="Oswald" pitchFamily="2" charset="0"/>
                <a:hlinkClick r:id="rId2"/>
              </a:rPr>
              <a:t>https://www.wastc.org/</a:t>
            </a:r>
            <a:endParaRPr lang="en-US" sz="1800" dirty="0">
              <a:latin typeface="Oswald" pitchFamily="2" charset="0"/>
            </a:endParaRPr>
          </a:p>
          <a:p>
            <a:pPr marL="628650" lvl="1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en-US" b="1" dirty="0">
                <a:latin typeface="Oswald" pitchFamily="2" charset="0"/>
              </a:rPr>
              <a:t>Virtual Faculty Development Weeks (4.5-day Workshops) – </a:t>
            </a:r>
            <a:r>
              <a:rPr lang="en-US" b="1" dirty="0">
                <a:latin typeface="Oswald" pitchFamily="2" charset="0"/>
                <a:hlinkClick r:id="rId3"/>
              </a:rPr>
              <a:t>https://www.wastc.org/2021-fdw</a:t>
            </a:r>
            <a:endParaRPr lang="en-US" b="1" dirty="0">
              <a:latin typeface="Oswald" pitchFamily="2" charset="0"/>
            </a:endParaRPr>
          </a:p>
          <a:p>
            <a:pPr marL="971550" lvl="2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en-US" b="1" dirty="0">
                <a:latin typeface="Oswald" pitchFamily="2" charset="0"/>
              </a:rPr>
              <a:t>June 7</a:t>
            </a:r>
            <a:r>
              <a:rPr lang="en-US" b="1" baseline="30000" dirty="0">
                <a:latin typeface="Oswald" pitchFamily="2" charset="0"/>
              </a:rPr>
              <a:t> </a:t>
            </a:r>
            <a:r>
              <a:rPr lang="en-US" b="1" dirty="0">
                <a:latin typeface="Oswald" pitchFamily="2" charset="0"/>
              </a:rPr>
              <a:t>– 11, 2021 – Networking with the Raspberry Pi</a:t>
            </a:r>
          </a:p>
          <a:p>
            <a:pPr marL="971550" lvl="2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en-US" b="1" dirty="0">
                <a:latin typeface="Oswald" pitchFamily="2" charset="0"/>
              </a:rPr>
              <a:t>June 14 – 18, 2021 – Teaching CIS with the Raspberry Pi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i="0" u="none" strike="noStrike" cap="none" dirty="0">
                <a:latin typeface="Oswald" pitchFamily="2" charset="0"/>
                <a:ea typeface="Raleway"/>
                <a:cs typeface="Raleway"/>
                <a:sym typeface="Raleway"/>
              </a:rPr>
              <a:t>Cisco IoT Connecting Things (Jul 10</a:t>
            </a:r>
            <a:r>
              <a:rPr lang="en-US" sz="1400" baseline="30000" dirty="0">
                <a:latin typeface="Oswald" pitchFamily="2" charset="0"/>
              </a:rPr>
              <a:t>th – </a:t>
            </a:r>
            <a:r>
              <a:rPr lang="en-US" sz="1400" dirty="0">
                <a:latin typeface="Oswald" pitchFamily="2" charset="0"/>
              </a:rPr>
              <a:t>Aug 7</a:t>
            </a:r>
            <a:r>
              <a:rPr lang="en-US" sz="1400" baseline="30000" dirty="0">
                <a:latin typeface="Oswald" pitchFamily="2" charset="0"/>
              </a:rPr>
              <a:t>th</a:t>
            </a:r>
            <a:r>
              <a:rPr lang="en-US" sz="1400" dirty="0">
                <a:latin typeface="Oswald" pitchFamily="2" charset="0"/>
              </a:rPr>
              <a:t>, 2021</a:t>
            </a:r>
            <a:r>
              <a:rPr lang="en-US" sz="1400" baseline="30000" dirty="0">
                <a:latin typeface="Oswald" pitchFamily="2" charset="0"/>
              </a:rPr>
              <a:t>) </a:t>
            </a:r>
            <a:r>
              <a:rPr lang="en-US" sz="1400" dirty="0">
                <a:latin typeface="Oswald" pitchFamily="2" charset="0"/>
              </a:rPr>
              <a:t> Now includes bonus hands-on labs hours.</a:t>
            </a: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dirty="0">
                <a:latin typeface="Oswald" pitchFamily="2" charset="0"/>
                <a:ea typeface="Raleway"/>
                <a:cs typeface="Raleway"/>
                <a:sym typeface="Raleway"/>
              </a:rPr>
              <a:t>Cisco IoT Security (Nov 6</a:t>
            </a:r>
            <a:r>
              <a:rPr lang="en-US" sz="1400" baseline="30000" dirty="0">
                <a:latin typeface="Oswald" pitchFamily="2" charset="0"/>
                <a:ea typeface="Raleway"/>
                <a:cs typeface="Raleway"/>
                <a:sym typeface="Raleway"/>
              </a:rPr>
              <a:t>th</a:t>
            </a:r>
            <a:r>
              <a:rPr lang="en-US" sz="1400" dirty="0">
                <a:latin typeface="Oswald" pitchFamily="2" charset="0"/>
                <a:ea typeface="Raleway"/>
                <a:cs typeface="Raleway"/>
                <a:sym typeface="Raleway"/>
              </a:rPr>
              <a:t> – Dec 11</a:t>
            </a:r>
            <a:r>
              <a:rPr lang="en-US" sz="1400" baseline="30000" dirty="0">
                <a:latin typeface="Oswald" pitchFamily="2" charset="0"/>
                <a:ea typeface="Raleway"/>
                <a:cs typeface="Raleway"/>
                <a:sym typeface="Raleway"/>
              </a:rPr>
              <a:t>th</a:t>
            </a:r>
            <a:r>
              <a:rPr lang="en-US" sz="1400" dirty="0">
                <a:latin typeface="Oswald" pitchFamily="2" charset="0"/>
                <a:ea typeface="Raleway"/>
                <a:cs typeface="Raleway"/>
                <a:sym typeface="Raleway"/>
              </a:rPr>
              <a:t>, 2021) Now includes bonus hands-on Lab Hours</a:t>
            </a:r>
            <a:endParaRPr lang="en-US" sz="1400" i="0" u="none" strike="noStrike" cap="none" dirty="0">
              <a:latin typeface="Oswald" pitchFamily="2" charset="0"/>
              <a:ea typeface="Raleway"/>
              <a:cs typeface="Raleway"/>
              <a:sym typeface="Raleway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dirty="0">
                <a:latin typeface="Oswald" pitchFamily="2" charset="0"/>
              </a:rPr>
              <a:t>Cisco IoT Big Data and Analytics (March 20</a:t>
            </a:r>
            <a:r>
              <a:rPr lang="en-US" sz="1400" baseline="30000" dirty="0">
                <a:latin typeface="Oswald" pitchFamily="2" charset="0"/>
              </a:rPr>
              <a:t>th</a:t>
            </a:r>
            <a:r>
              <a:rPr lang="en-US" sz="1400" dirty="0">
                <a:latin typeface="Oswald" pitchFamily="2" charset="0"/>
              </a:rPr>
              <a:t> – April 17</a:t>
            </a:r>
            <a:r>
              <a:rPr lang="en-US" sz="1400" baseline="30000" dirty="0">
                <a:latin typeface="Oswald" pitchFamily="2" charset="0"/>
              </a:rPr>
              <a:t>th</a:t>
            </a:r>
            <a:r>
              <a:rPr lang="en-US" sz="1400" dirty="0">
                <a:latin typeface="Oswald" pitchFamily="2" charset="0"/>
              </a:rPr>
              <a:t>, 2022</a:t>
            </a:r>
            <a:r>
              <a:rPr lang="en-US" sz="1400" baseline="30000" dirty="0">
                <a:latin typeface="Oswald" pitchFamily="2" charset="0"/>
              </a:rPr>
              <a:t>)  </a:t>
            </a:r>
            <a:r>
              <a:rPr lang="en-US" sz="1400" dirty="0">
                <a:latin typeface="Oswald" pitchFamily="2" charset="0"/>
              </a:rPr>
              <a:t> </a:t>
            </a:r>
            <a:endParaRPr lang="en-US" sz="1400" i="0" u="none" strike="noStrike" cap="none" dirty="0">
              <a:latin typeface="Oswald" pitchFamily="2" charset="0"/>
              <a:ea typeface="Raleway"/>
              <a:cs typeface="Raleway"/>
              <a:sym typeface="Raleway"/>
            </a:endParaRP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latin typeface="Oswald" pitchFamily="2" charset="0"/>
                <a:sym typeface="Raleway"/>
              </a:rPr>
              <a:t>Post Covid-19 - Onsite/Remote Workshops for Instructors or Labs for Students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>
                <a:latin typeface="Oswald" pitchFamily="2" charset="0"/>
                <a:sym typeface="Raleway"/>
              </a:rPr>
              <a:t>Conference Speaker/Workshop Facilitator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3CF92E-DB17-4534-BB15-D4EF93410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368" y="4679612"/>
            <a:ext cx="560881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57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13"/>
          <p:cNvPicPr preferRelativeResize="0"/>
          <p:nvPr/>
        </p:nvPicPr>
        <p:blipFill>
          <a:blip r:embed="rId3"/>
          <a:srcRect l="2000" r="2000"/>
          <a:stretch/>
        </p:blipFill>
        <p:spPr>
          <a:xfrm>
            <a:off x="929740" y="2102561"/>
            <a:ext cx="2614231" cy="1896076"/>
          </a:xfrm>
          <a:custGeom>
            <a:avLst/>
            <a:gdLst/>
            <a:ahLst/>
            <a:cxnLst/>
            <a:rect l="l" t="t" r="r" b="b"/>
            <a:pathLst>
              <a:path w="10319775" h="3594101" extrusionOk="0">
                <a:moveTo>
                  <a:pt x="266359" y="0"/>
                </a:moveTo>
                <a:lnTo>
                  <a:pt x="10053416" y="0"/>
                </a:lnTo>
                <a:cubicBezTo>
                  <a:pt x="10200522" y="0"/>
                  <a:pt x="10319775" y="119253"/>
                  <a:pt x="10319775" y="266359"/>
                </a:cubicBezTo>
                <a:lnTo>
                  <a:pt x="10319775" y="3327742"/>
                </a:lnTo>
                <a:cubicBezTo>
                  <a:pt x="10319775" y="3474848"/>
                  <a:pt x="10200522" y="3594101"/>
                  <a:pt x="10053416" y="3594101"/>
                </a:cubicBezTo>
                <a:lnTo>
                  <a:pt x="266359" y="3594101"/>
                </a:lnTo>
                <a:cubicBezTo>
                  <a:pt x="119253" y="3594101"/>
                  <a:pt x="0" y="3474848"/>
                  <a:pt x="0" y="3327742"/>
                </a:cubicBezTo>
                <a:lnTo>
                  <a:pt x="0" y="266359"/>
                </a:lnTo>
                <a:cubicBezTo>
                  <a:pt x="0" y="119253"/>
                  <a:pt x="119253" y="0"/>
                  <a:pt x="26635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70" name="Google Shape;370;p13"/>
          <p:cNvSpPr txBox="1">
            <a:spLocks noGrp="1"/>
          </p:cNvSpPr>
          <p:nvPr>
            <p:ph type="ctrTitle"/>
          </p:nvPr>
        </p:nvSpPr>
        <p:spPr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cap="none" dirty="0">
                <a:solidFill>
                  <a:srgbClr val="FF0066"/>
                </a:solidFill>
                <a:sym typeface="Oswald"/>
              </a:rPr>
              <a:t>Contact Info:</a:t>
            </a:r>
            <a:br>
              <a:rPr lang="en-US" cap="none" dirty="0">
                <a:solidFill>
                  <a:srgbClr val="FF0066"/>
                </a:solidFill>
                <a:sym typeface="Oswald"/>
              </a:rPr>
            </a:br>
            <a:r>
              <a:rPr lang="en-US" cap="none" dirty="0">
                <a:solidFill>
                  <a:srgbClr val="FF0066"/>
                </a:solidFill>
              </a:rPr>
              <a:t>Kerry Bruce</a:t>
            </a:r>
            <a:endParaRPr lang="en-US" cap="none" dirty="0">
              <a:solidFill>
                <a:srgbClr val="FF0066"/>
              </a:solidFill>
              <a:sym typeface="Oswald"/>
            </a:endParaRPr>
          </a:p>
        </p:txBody>
      </p:sp>
      <p:sp>
        <p:nvSpPr>
          <p:cNvPr id="372" name="Google Shape;372;p13"/>
          <p:cNvSpPr/>
          <p:nvPr/>
        </p:nvSpPr>
        <p:spPr>
          <a:xfrm>
            <a:off x="4981852" y="2972098"/>
            <a:ext cx="899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FF0066"/>
                </a:solidFill>
                <a:latin typeface="Oswald"/>
                <a:ea typeface="Oswald"/>
                <a:cs typeface="Oswald"/>
                <a:sym typeface="Oswald"/>
              </a:rPr>
              <a:t>E-mail</a:t>
            </a:r>
            <a:endParaRPr sz="1400" b="0" i="0" u="none" strike="noStrike" cap="none" dirty="0">
              <a:solidFill>
                <a:srgbClr val="FF00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73" name="Google Shape;373;p13"/>
          <p:cNvSpPr txBox="1"/>
          <p:nvPr/>
        </p:nvSpPr>
        <p:spPr>
          <a:xfrm>
            <a:off x="4981852" y="3343302"/>
            <a:ext cx="2969455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>
                <a:latin typeface="Raleway"/>
                <a:ea typeface="Raleway"/>
                <a:cs typeface="Raleway"/>
                <a:sym typeface="Raleway"/>
              </a:rPr>
              <a:t>kerry@myitinstructor.com</a:t>
            </a:r>
            <a:endParaRPr sz="1400" b="0" i="0" u="none" strike="noStrike" cap="none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5" name="Google Shape;375;p13"/>
          <p:cNvSpPr/>
          <p:nvPr/>
        </p:nvSpPr>
        <p:spPr>
          <a:xfrm>
            <a:off x="4981852" y="2079447"/>
            <a:ext cx="1400464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dirty="0">
                <a:solidFill>
                  <a:srgbClr val="FF0066"/>
                </a:solidFill>
                <a:latin typeface="Oswald"/>
                <a:ea typeface="Oswald"/>
                <a:cs typeface="Oswald"/>
                <a:sym typeface="Oswald"/>
              </a:rPr>
              <a:t>Social Media</a:t>
            </a:r>
            <a:endParaRPr sz="1400" b="0" i="0" u="none" strike="noStrike" cap="none" dirty="0">
              <a:solidFill>
                <a:srgbClr val="FF00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76" name="Google Shape;376;p13"/>
          <p:cNvSpPr txBox="1"/>
          <p:nvPr/>
        </p:nvSpPr>
        <p:spPr>
          <a:xfrm>
            <a:off x="4981852" y="2443510"/>
            <a:ext cx="1923274" cy="27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>
                <a:latin typeface="Raleway"/>
                <a:ea typeface="Raleway"/>
                <a:cs typeface="Raleway"/>
                <a:sym typeface="Raleway"/>
              </a:rPr>
              <a:t>@MyITInstructor</a:t>
            </a:r>
            <a:endParaRPr sz="1400" b="0" i="0" u="none" strike="noStrike" cap="none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7" name="Google Shape;377;p13"/>
          <p:cNvSpPr txBox="1"/>
          <p:nvPr/>
        </p:nvSpPr>
        <p:spPr>
          <a:xfrm>
            <a:off x="4981852" y="4231639"/>
            <a:ext cx="3436007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latin typeface="Raleway"/>
                <a:ea typeface="Raleway"/>
                <a:cs typeface="Raleway"/>
                <a:sym typeface="Raleway"/>
                <a:hlinkClick r:id="rId4"/>
              </a:rPr>
              <a:t>https://www</a:t>
            </a:r>
            <a:r>
              <a:rPr lang="en-US" dirty="0">
                <a:latin typeface="Raleway"/>
                <a:ea typeface="Raleway"/>
                <a:cs typeface="Raleway"/>
                <a:sym typeface="Raleway"/>
                <a:hlinkClick r:id="rId4"/>
              </a:rPr>
              <a:t>.MyITInstructor.com</a:t>
            </a:r>
            <a:endParaRPr lang="en-US" dirty="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78" name="Google Shape;378;p13"/>
          <p:cNvSpPr txBox="1"/>
          <p:nvPr/>
        </p:nvSpPr>
        <p:spPr>
          <a:xfrm>
            <a:off x="4981852" y="3892118"/>
            <a:ext cx="15936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FF0066"/>
                </a:solidFill>
                <a:latin typeface="Oswald"/>
                <a:ea typeface="Oswald"/>
                <a:cs typeface="Oswald"/>
                <a:sym typeface="Oswald"/>
              </a:rPr>
              <a:t>Website</a:t>
            </a:r>
            <a:endParaRPr sz="1400" b="0" i="0" u="none" strike="noStrike" cap="none" dirty="0">
              <a:solidFill>
                <a:srgbClr val="FF00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87" name="Google Shape;387;p13"/>
          <p:cNvSpPr txBox="1"/>
          <p:nvPr/>
        </p:nvSpPr>
        <p:spPr>
          <a:xfrm>
            <a:off x="4981852" y="1094134"/>
            <a:ext cx="2332500" cy="895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dirty="0">
                <a:latin typeface="Raleway"/>
                <a:ea typeface="Raleway"/>
                <a:cs typeface="Raleway"/>
                <a:sym typeface="Raleway"/>
              </a:rPr>
              <a:t>My IT Instructor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dirty="0">
                <a:latin typeface="Raleway"/>
                <a:ea typeface="Raleway"/>
                <a:cs typeface="Raleway"/>
                <a:sym typeface="Raleway"/>
              </a:rPr>
              <a:t>5901-J Suite 343</a:t>
            </a:r>
            <a:endParaRPr sz="1500" b="0" i="0" u="none" strike="noStrike" cap="none" dirty="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 dirty="0">
                <a:latin typeface="Raleway"/>
                <a:ea typeface="Raleway"/>
                <a:cs typeface="Raleway"/>
                <a:sym typeface="Raleway"/>
              </a:rPr>
              <a:t>Albuquerque, NM 87109</a:t>
            </a:r>
            <a:endParaRPr sz="13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3"/>
          <p:cNvSpPr txBox="1"/>
          <p:nvPr/>
        </p:nvSpPr>
        <p:spPr>
          <a:xfrm>
            <a:off x="4981852" y="766782"/>
            <a:ext cx="1157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FF0066"/>
                </a:solidFill>
                <a:latin typeface="Oswald"/>
                <a:ea typeface="Oswald"/>
                <a:cs typeface="Oswald"/>
                <a:sym typeface="Oswald"/>
              </a:rPr>
              <a:t>Address</a:t>
            </a:r>
            <a:endParaRPr sz="1600" b="0" i="0" u="none" strike="noStrike" cap="none" dirty="0">
              <a:solidFill>
                <a:srgbClr val="FF00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8D841D3-EDB3-4728-BD51-127598EF1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0368" y="4679612"/>
            <a:ext cx="560881" cy="317019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8EB42FA-8CD3-4D53-ABA5-BCCF9A5774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9658" y="2015594"/>
            <a:ext cx="381805" cy="38180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6E514C6-EDE7-4479-B8BF-900FAC3A77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33754" y="2016528"/>
            <a:ext cx="381805" cy="38180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C2D0B42-473A-4606-8F6B-3112586F4F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14352" y="2015594"/>
            <a:ext cx="379268" cy="37926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7D7BC037-811C-433C-998F-7DED704517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98138" y="2015594"/>
            <a:ext cx="379268" cy="379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192D1D-BD42-4611-B8E3-AC19EE2BB03E}"/>
              </a:ext>
            </a:extLst>
          </p:cNvPr>
          <p:cNvSpPr txBox="1"/>
          <p:nvPr/>
        </p:nvSpPr>
        <p:spPr>
          <a:xfrm>
            <a:off x="1113935" y="801384"/>
            <a:ext cx="71567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effectLst/>
                <a:latin typeface="+mj-lt"/>
              </a:rPr>
              <a:t>"I have been impressed with the urgency of doing. Knowing is not enough; we must apply. Being willing is not enough; we must do.“ Leonardo </a:t>
            </a:r>
            <a:r>
              <a:rPr lang="en-US" sz="4000" dirty="0">
                <a:latin typeface="+mj-lt"/>
              </a:rPr>
              <a:t>d</a:t>
            </a:r>
            <a:r>
              <a:rPr lang="en-US" sz="4000" b="0" i="0" dirty="0">
                <a:effectLst/>
                <a:latin typeface="+mj-lt"/>
              </a:rPr>
              <a:t>a Vinci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1939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4"/>
          <p:cNvSpPr txBox="1"/>
          <p:nvPr/>
        </p:nvSpPr>
        <p:spPr>
          <a:xfrm>
            <a:off x="1042331" y="878062"/>
            <a:ext cx="6820800" cy="10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 dirty="0">
                <a:solidFill>
                  <a:srgbClr val="FF0066"/>
                </a:solidFill>
                <a:latin typeface="Oswald"/>
                <a:ea typeface="Oswald"/>
                <a:cs typeface="Oswald"/>
                <a:sym typeface="Oswald"/>
              </a:rPr>
              <a:t>Thank you!</a:t>
            </a:r>
            <a:endParaRPr sz="9600" b="1" i="0" u="none" strike="noStrike" cap="none" dirty="0">
              <a:solidFill>
                <a:srgbClr val="FF00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00" name="Google Shape;400;p14"/>
          <p:cNvSpPr txBox="1"/>
          <p:nvPr/>
        </p:nvSpPr>
        <p:spPr>
          <a:xfrm>
            <a:off x="1863900" y="5627100"/>
            <a:ext cx="5416200" cy="4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www.wastc.org </a:t>
            </a:r>
            <a:endParaRPr sz="2100" b="0" i="0" u="none" strike="noStrike" cap="none">
              <a:solidFill>
                <a:srgbClr val="38761D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A270F1-1871-40FA-8F76-E9A60381CC83}"/>
              </a:ext>
            </a:extLst>
          </p:cNvPr>
          <p:cNvSpPr txBox="1">
            <a:spLocks/>
          </p:cNvSpPr>
          <p:nvPr/>
        </p:nvSpPr>
        <p:spPr>
          <a:xfrm>
            <a:off x="509381" y="2755481"/>
            <a:ext cx="7886700" cy="9942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4400"/>
              <a:buFont typeface="Oswald"/>
              <a:buNone/>
            </a:pPr>
            <a:r>
              <a:rPr lang="en-US" sz="4800" cap="none" dirty="0">
                <a:solidFill>
                  <a:srgbClr val="FF0066"/>
                </a:solidFill>
                <a:latin typeface="Oswald"/>
                <a:ea typeface="Oswald"/>
                <a:cs typeface="Oswald"/>
                <a:sym typeface="Oswald"/>
              </a:rPr>
              <a:t>QUESTIONS?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2C2010-3AC4-462F-A9F4-9385238E6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368" y="4679612"/>
            <a:ext cx="560881" cy="317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2454-AD8F-433E-BAD7-2F0D65725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5" y="323455"/>
            <a:ext cx="6366163" cy="1108928"/>
          </a:xfrm>
          <a:noFill/>
        </p:spPr>
        <p:txBody>
          <a:bodyPr>
            <a:normAutofit fontScale="90000"/>
          </a:bodyPr>
          <a:lstStyle/>
          <a:p>
            <a:r>
              <a:rPr lang="en-US" sz="4800" cap="none" dirty="0">
                <a:solidFill>
                  <a:srgbClr val="FF0066"/>
                </a:solidFill>
              </a:rPr>
              <a:t>About Me: Kerry A. Bruce</a:t>
            </a:r>
          </a:p>
        </p:txBody>
      </p:sp>
      <p:sp useBgFill="1">
        <p:nvSpPr>
          <p:cNvPr id="6" name="Text Placeholder 2">
            <a:extLst>
              <a:ext uri="{FF2B5EF4-FFF2-40B4-BE49-F238E27FC236}">
                <a16:creationId xmlns:a16="http://schemas.microsoft.com/office/drawing/2014/main" id="{8CB1ED1A-D556-4849-837C-19AA3E30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8664" y="1451602"/>
            <a:ext cx="7204288" cy="2245999"/>
          </a:xfrm>
          <a:ln/>
          <a:effectLst>
            <a:outerShdw blurRad="50800" dist="50800" dir="5400000" algn="tl" rotWithShape="0">
              <a:prstClr val="black"/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tx1"/>
                </a:solidFill>
                <a:latin typeface="Oswald"/>
                <a:ea typeface="Oswald"/>
                <a:cs typeface="Oswald"/>
                <a:sym typeface="Arial"/>
              </a:rPr>
              <a:t>CompTIA ITF+, A+, Network+, Security+, </a:t>
            </a:r>
            <a:r>
              <a:rPr lang="en-US" dirty="0">
                <a:solidFill>
                  <a:schemeClr val="tx1"/>
                </a:solidFill>
                <a:latin typeface="Oswald"/>
                <a:ea typeface="Oswald"/>
                <a:cs typeface="Oswald"/>
                <a:sym typeface="Arial"/>
              </a:rPr>
              <a:t>S</a:t>
            </a:r>
            <a:r>
              <a:rPr lang="en-US" sz="1800" b="0" i="0" u="none" strike="noStrike" cap="none" dirty="0">
                <a:solidFill>
                  <a:schemeClr val="tx1"/>
                </a:solidFill>
                <a:latin typeface="Oswald"/>
                <a:ea typeface="Oswald"/>
                <a:cs typeface="Oswald"/>
                <a:sym typeface="Arial"/>
              </a:rPr>
              <a:t>erver+, Cloud+, AWS Cloud Practitioner, CCENT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  <a:buNone/>
            </a:pPr>
            <a:r>
              <a:rPr lang="en-US" sz="1800" dirty="0">
                <a:solidFill>
                  <a:schemeClr val="tx1"/>
                </a:solidFill>
                <a:latin typeface="Oswald"/>
                <a:ea typeface="Oswald"/>
                <a:cs typeface="Oswald"/>
                <a:sym typeface="Arial"/>
              </a:rPr>
              <a:t>2019-2020 CNM-BIT Distinguished Faculty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tx1"/>
                </a:solidFill>
                <a:latin typeface="Oswald"/>
                <a:ea typeface="Oswald"/>
                <a:cs typeface="Oswald"/>
                <a:sym typeface="Arial"/>
              </a:rPr>
              <a:t>20+ Years in IT Industry – Small Biz, State Gov, Citibank, Sandia National Labs, MSP/VAR Owner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dirty="0">
                <a:solidFill>
                  <a:schemeClr val="tx1"/>
                </a:solidFill>
                <a:latin typeface="Oswald"/>
                <a:ea typeface="Oswald"/>
                <a:cs typeface="Oswald"/>
                <a:sym typeface="Arial"/>
              </a:rPr>
              <a:t>8+ Years – CIS Instructor – Central New Mexico Community College &amp; Jefferson College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dirty="0">
                <a:solidFill>
                  <a:schemeClr val="tx1"/>
                </a:solidFill>
                <a:latin typeface="Oswald"/>
                <a:ea typeface="Oswald"/>
                <a:cs typeface="Oswald"/>
                <a:sym typeface="Arial"/>
              </a:rPr>
              <a:t>4+ Years – Cisco Instructor Trainer (IoT Fundamentals Courses) – WASTC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tx1"/>
                </a:solidFill>
                <a:latin typeface="Oswald"/>
                <a:ea typeface="Oswald"/>
                <a:cs typeface="Oswald"/>
                <a:sym typeface="Arial"/>
              </a:rPr>
              <a:t>Raspberry Pi Certified Educator (Have used the Raspberry Pi in the classroom since 2014)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3C1316-7B7C-48C0-B8E6-D0447BE73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368" y="4679612"/>
            <a:ext cx="560881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46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803C6-EC71-4373-9846-0360963FF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8" y="463888"/>
            <a:ext cx="8230882" cy="1108928"/>
          </a:xfrm>
        </p:spPr>
        <p:txBody>
          <a:bodyPr>
            <a:noAutofit/>
          </a:bodyPr>
          <a:lstStyle/>
          <a:p>
            <a: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swald"/>
              <a:buNone/>
            </a:pPr>
            <a:r>
              <a:rPr lang="en-US" sz="4800" b="0" i="0" u="none" strike="noStrike" cap="none" dirty="0">
                <a:solidFill>
                  <a:srgbClr val="FF0066"/>
                </a:solidFill>
                <a:ea typeface="Oswald"/>
                <a:cs typeface="Oswald"/>
                <a:sym typeface="Oswald"/>
              </a:rPr>
              <a:t>Raspberry Pi Basic Configuration</a:t>
            </a:r>
          </a:p>
        </p:txBody>
      </p:sp>
      <p:sp useBgFill="1">
        <p:nvSpPr>
          <p:cNvPr id="3" name="Text Placeholder 2">
            <a:extLst>
              <a:ext uri="{FF2B5EF4-FFF2-40B4-BE49-F238E27FC236}">
                <a16:creationId xmlns:a16="http://schemas.microsoft.com/office/drawing/2014/main" id="{027DA0D1-70F1-40E1-8D65-2B6F358E8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770" y="1257199"/>
            <a:ext cx="4927988" cy="3339508"/>
          </a:xfrm>
          <a:effectLst>
            <a:outerShdw blurRad="50800" dist="50800" dir="5400000" algn="tl" rotWithShape="0">
              <a:prstClr val="black"/>
            </a:outerShdw>
          </a:effectLst>
        </p:spPr>
        <p:txBody>
          <a:bodyPr/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b="1" i="0" u="none" strike="noStrike" cap="none" dirty="0">
                <a:latin typeface="Oswald"/>
                <a:ea typeface="Oswald"/>
                <a:cs typeface="Oswald"/>
                <a:sym typeface="Oswald"/>
              </a:rPr>
              <a:t>Basic Setup - $100 - $200 (up to $300 w/add-ons)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lang="en-US" sz="1800" b="0" i="0" u="none" strike="noStrike" cap="none" dirty="0"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dirty="0">
                <a:latin typeface="Oswald"/>
                <a:ea typeface="Oswald"/>
                <a:cs typeface="Oswald"/>
                <a:sym typeface="Oswald"/>
              </a:rPr>
              <a:t>Raspberry Pi Kits from </a:t>
            </a:r>
            <a:r>
              <a:rPr lang="en-US" sz="1800" dirty="0" err="1">
                <a:latin typeface="Oswald"/>
                <a:ea typeface="Oswald"/>
                <a:cs typeface="Oswald"/>
                <a:sym typeface="Oswald"/>
              </a:rPr>
              <a:t>Vilros</a:t>
            </a:r>
            <a:r>
              <a:rPr lang="en-US" sz="1800" dirty="0">
                <a:latin typeface="Oswald"/>
                <a:ea typeface="Oswald"/>
                <a:cs typeface="Oswald"/>
                <a:sym typeface="Oswald"/>
              </a:rPr>
              <a:t>/</a:t>
            </a:r>
            <a:r>
              <a:rPr lang="en-US" sz="1800" dirty="0" err="1">
                <a:latin typeface="Oswald"/>
                <a:ea typeface="Oswald"/>
                <a:cs typeface="Oswald"/>
                <a:sym typeface="Oswald"/>
              </a:rPr>
              <a:t>Sparkfun</a:t>
            </a:r>
            <a:r>
              <a:rPr lang="en-US" sz="1800" dirty="0">
                <a:latin typeface="Oswald"/>
                <a:ea typeface="Oswald"/>
                <a:cs typeface="Oswald"/>
                <a:sym typeface="Oswald"/>
              </a:rPr>
              <a:t>/Raspberry Pi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Oswald"/>
              </a:rPr>
              <a:t>Add used/spare Keyboard/Mouse/Monitor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dirty="0">
                <a:latin typeface="Oswald"/>
                <a:ea typeface="Oswald"/>
                <a:cs typeface="Oswald"/>
                <a:sym typeface="Oswald"/>
              </a:rPr>
              <a:t>Get extra SD cards for backups &amp; different OSes.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Oswald"/>
              </a:rPr>
              <a:t>Misc. HATs, physical computing</a:t>
            </a:r>
            <a:r>
              <a:rPr lang="en-US" sz="1800" dirty="0">
                <a:latin typeface="Oswald"/>
                <a:ea typeface="Oswald"/>
                <a:cs typeface="Oswald"/>
                <a:sym typeface="Oswald"/>
              </a:rPr>
              <a:t> components, etc.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lang="en-US" sz="1800" b="0" i="0" u="none" strike="noStrike" cap="none" dirty="0"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dirty="0">
                <a:latin typeface="Oswald"/>
                <a:ea typeface="Oswald"/>
                <a:cs typeface="Oswald"/>
                <a:sym typeface="Oswald"/>
              </a:rPr>
              <a:t>Optional: Add Pi-Top[4] DIY Edition ($99.95)</a:t>
            </a:r>
            <a:endParaRPr lang="en-US" sz="1800" b="0" i="0" u="none" strike="noStrike" cap="none" dirty="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" name="Picture 4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D6F9FD0F-E373-4424-9E3B-38C1E4561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758" y="1321641"/>
            <a:ext cx="1956141" cy="1958752"/>
          </a:xfrm>
          <a:prstGeom prst="rect">
            <a:avLst/>
          </a:prstGeom>
        </p:spPr>
      </p:pic>
      <p:pic>
        <p:nvPicPr>
          <p:cNvPr id="7" name="Picture 6" descr="A picture containing keyboard, computer, electronics, mouse&#10;&#10;Description automatically generated">
            <a:extLst>
              <a:ext uri="{FF2B5EF4-FFF2-40B4-BE49-F238E27FC236}">
                <a16:creationId xmlns:a16="http://schemas.microsoft.com/office/drawing/2014/main" id="{3DBD04E3-C064-428D-8DDF-2D81BFE32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99" y="1800282"/>
            <a:ext cx="1853374" cy="1126671"/>
          </a:xfrm>
          <a:prstGeom prst="rect">
            <a:avLst/>
          </a:prstGeom>
        </p:spPr>
      </p:pic>
      <p:pic>
        <p:nvPicPr>
          <p:cNvPr id="9" name="Picture 8" descr="A picture containing text, indoor, electronics&#10;&#10;Description automatically generated">
            <a:extLst>
              <a:ext uri="{FF2B5EF4-FFF2-40B4-BE49-F238E27FC236}">
                <a16:creationId xmlns:a16="http://schemas.microsoft.com/office/drawing/2014/main" id="{C9ACF281-F8C7-4DBB-A926-A60ECBD56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408" y="3280393"/>
            <a:ext cx="2383971" cy="17879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C9CABD-254A-4A4A-A41A-9DFA58359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0368" y="4679612"/>
            <a:ext cx="560881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48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803C6-EC71-4373-9846-0360963FF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463888"/>
            <a:ext cx="7954979" cy="1108928"/>
          </a:xfrm>
        </p:spPr>
        <p:txBody>
          <a:bodyPr>
            <a:noAutofit/>
          </a:bodyPr>
          <a:lstStyle/>
          <a:p>
            <a: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swald"/>
              <a:buNone/>
            </a:pPr>
            <a:r>
              <a:rPr lang="en-US" sz="4800" b="0" i="0" u="none" strike="noStrike" cap="none" dirty="0">
                <a:solidFill>
                  <a:srgbClr val="FF0066"/>
                </a:solidFill>
                <a:ea typeface="Oswald"/>
                <a:cs typeface="Oswald"/>
                <a:sym typeface="Oswald"/>
              </a:rPr>
              <a:t>Raspberry Pi 400 Configuration</a:t>
            </a:r>
          </a:p>
        </p:txBody>
      </p:sp>
      <p:sp useBgFill="1">
        <p:nvSpPr>
          <p:cNvPr id="3" name="Text Placeholder 2">
            <a:extLst>
              <a:ext uri="{FF2B5EF4-FFF2-40B4-BE49-F238E27FC236}">
                <a16:creationId xmlns:a16="http://schemas.microsoft.com/office/drawing/2014/main" id="{027DA0D1-70F1-40E1-8D65-2B6F358E8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58405"/>
            <a:ext cx="5192797" cy="3069436"/>
          </a:xfrm>
          <a:effectLst>
            <a:outerShdw blurRad="50800" dist="50800" dir="5400000" algn="tl" rotWithShape="0">
              <a:prstClr val="black"/>
            </a:outerShdw>
          </a:effectLst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  <a:buNone/>
            </a:pPr>
            <a:r>
              <a:rPr lang="en-US" sz="1600" b="1" dirty="0">
                <a:latin typeface="Oswald"/>
                <a:ea typeface="Oswald"/>
                <a:cs typeface="Oswald"/>
                <a:sym typeface="Oswald"/>
              </a:rPr>
              <a:t>Raspberry Pi 400 Kit</a:t>
            </a:r>
            <a:r>
              <a:rPr lang="en-US" sz="1600" b="1" i="0" u="none" strike="noStrike" cap="none" dirty="0">
                <a:latin typeface="Oswald"/>
                <a:ea typeface="Oswald"/>
                <a:cs typeface="Oswald"/>
                <a:sym typeface="Oswald"/>
              </a:rPr>
              <a:t> - $100 - $200 (up to $300 w/add-ons)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lang="en-US" sz="1800" dirty="0"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dirty="0">
                <a:latin typeface="Oswald"/>
                <a:ea typeface="Oswald"/>
                <a:cs typeface="Oswald"/>
                <a:sym typeface="Oswald"/>
              </a:rPr>
              <a:t>Raspberry Pi 400 Kits from Raspberry Pi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Oswald"/>
              </a:rPr>
              <a:t>Add used/spare Monitor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dirty="0">
                <a:latin typeface="Oswald"/>
                <a:ea typeface="Oswald"/>
                <a:cs typeface="Oswald"/>
                <a:sym typeface="Oswald"/>
              </a:rPr>
              <a:t>Add a GPIO Expansion board for ease of use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dirty="0">
                <a:latin typeface="Oswald"/>
                <a:ea typeface="Oswald"/>
                <a:cs typeface="Oswald"/>
                <a:sym typeface="Oswald"/>
              </a:rPr>
              <a:t>Get extra SD cards for backups &amp; different OSes.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Oswald"/>
              </a:rPr>
              <a:t>Misc. HATs, physical computing</a:t>
            </a:r>
            <a:r>
              <a:rPr lang="en-US" sz="1800" dirty="0">
                <a:latin typeface="Oswald"/>
                <a:ea typeface="Oswald"/>
                <a:cs typeface="Oswald"/>
                <a:sym typeface="Oswald"/>
              </a:rPr>
              <a:t> components, etc.</a:t>
            </a:r>
            <a:endParaRPr lang="en-US" sz="1800" b="0" i="0" u="none" strike="noStrike" cap="none" dirty="0"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Oswald"/>
              <a:ea typeface="Oswald"/>
              <a:cs typeface="Oswald"/>
              <a:sym typeface="Raleway"/>
            </a:endParaRPr>
          </a:p>
        </p:txBody>
      </p:sp>
      <p:pic>
        <p:nvPicPr>
          <p:cNvPr id="10" name="Picture 9" descr="A picture containing text, electronics, display&#10;&#10;Description automatically generated">
            <a:extLst>
              <a:ext uri="{FF2B5EF4-FFF2-40B4-BE49-F238E27FC236}">
                <a16:creationId xmlns:a16="http://schemas.microsoft.com/office/drawing/2014/main" id="{26153266-54CB-4D8E-8851-262C24566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904" y="3253012"/>
            <a:ext cx="2376670" cy="1784331"/>
          </a:xfrm>
          <a:prstGeom prst="rect">
            <a:avLst/>
          </a:prstGeom>
        </p:spPr>
      </p:pic>
      <p:pic>
        <p:nvPicPr>
          <p:cNvPr id="6" name="Picture 5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90091E9C-D23A-4F7C-894A-5D5A75119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886" y="1507713"/>
            <a:ext cx="2181623" cy="17452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944AC7-783B-4252-B9F2-ABAE4B2F8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368" y="4679612"/>
            <a:ext cx="560881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92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803C6-EC71-4373-9846-0360963F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swald"/>
              <a:buNone/>
            </a:pPr>
            <a:r>
              <a:rPr lang="en-US" sz="4800" dirty="0">
                <a:solidFill>
                  <a:srgbClr val="FF0066"/>
                </a:solidFill>
              </a:rPr>
              <a:t>Pi-T</a:t>
            </a:r>
            <a:r>
              <a:rPr lang="en-US" sz="4800" cap="none" dirty="0">
                <a:solidFill>
                  <a:srgbClr val="FF0066"/>
                </a:solidFill>
              </a:rPr>
              <a:t>op</a:t>
            </a:r>
            <a:r>
              <a:rPr lang="en-US" sz="4800" dirty="0">
                <a:solidFill>
                  <a:srgbClr val="FF0066"/>
                </a:solidFill>
              </a:rPr>
              <a:t>[4]</a:t>
            </a:r>
            <a:r>
              <a:rPr lang="en-US" sz="4800" b="0" i="0" u="none" strike="noStrike" cap="none" dirty="0">
                <a:solidFill>
                  <a:srgbClr val="FF0066"/>
                </a:solidFill>
                <a:ea typeface="Oswald"/>
                <a:cs typeface="Oswald"/>
                <a:sym typeface="Oswald"/>
              </a:rPr>
              <a:t> Configuration</a:t>
            </a:r>
          </a:p>
        </p:txBody>
      </p:sp>
      <p:sp useBgFill="1">
        <p:nvSpPr>
          <p:cNvPr id="3" name="Text Placeholder 2">
            <a:extLst>
              <a:ext uri="{FF2B5EF4-FFF2-40B4-BE49-F238E27FC236}">
                <a16:creationId xmlns:a16="http://schemas.microsoft.com/office/drawing/2014/main" id="{027DA0D1-70F1-40E1-8D65-2B6F358E8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1558405"/>
            <a:ext cx="5116017" cy="2922853"/>
          </a:xfrm>
          <a:effectLst>
            <a:outerShdw blurRad="50800" dist="50800" dir="5400000" algn="tl" rotWithShape="0">
              <a:prstClr val="black"/>
            </a:outerShdw>
          </a:effectLst>
        </p:spPr>
        <p:txBody>
          <a:bodyPr/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b="1" dirty="0">
                <a:latin typeface="Oswald"/>
                <a:ea typeface="Oswald"/>
                <a:cs typeface="Oswald"/>
                <a:sym typeface="Oswald"/>
              </a:rPr>
              <a:t>Pi-Top[4] </a:t>
            </a:r>
            <a:r>
              <a:rPr lang="en-US" sz="1800" b="1" i="0" u="none" strike="noStrike" cap="none" dirty="0">
                <a:latin typeface="Oswald"/>
                <a:ea typeface="Oswald"/>
                <a:cs typeface="Oswald"/>
                <a:sym typeface="Oswald"/>
              </a:rPr>
              <a:t>Setup - $250 - $600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lang="en-US" sz="1600" b="1" i="0" u="none" strike="noStrike" cap="none" dirty="0"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600" dirty="0">
                <a:latin typeface="Oswald"/>
                <a:ea typeface="Oswald"/>
                <a:cs typeface="Oswald"/>
                <a:sym typeface="Oswald"/>
              </a:rPr>
              <a:t>Pi-Top[4] Complete Kit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600" b="0" i="0" u="none" strike="noStrike" cap="none" dirty="0">
                <a:latin typeface="Oswald"/>
                <a:ea typeface="Oswald"/>
                <a:cs typeface="Oswald"/>
                <a:sym typeface="Oswald"/>
              </a:rPr>
              <a:t>Add used/spare Keyboard/Mouse/Monitor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600" dirty="0">
                <a:latin typeface="Oswald"/>
                <a:ea typeface="Oswald"/>
                <a:cs typeface="Oswald"/>
                <a:sym typeface="Oswald"/>
              </a:rPr>
              <a:t>Get extra SD cards for backups &amp; different OSes.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600" b="0" i="0" u="none" strike="noStrike" cap="none" dirty="0">
                <a:latin typeface="Oswald"/>
                <a:ea typeface="Oswald"/>
                <a:cs typeface="Oswald"/>
                <a:sym typeface="Oswald"/>
              </a:rPr>
              <a:t>Misc. HATs, physical computing</a:t>
            </a:r>
            <a:r>
              <a:rPr lang="en-US" sz="1600" dirty="0">
                <a:latin typeface="Oswald"/>
                <a:ea typeface="Oswald"/>
                <a:cs typeface="Oswald"/>
                <a:sym typeface="Oswald"/>
              </a:rPr>
              <a:t> components, etc.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600" dirty="0">
                <a:latin typeface="Oswald"/>
                <a:ea typeface="Oswald"/>
                <a:cs typeface="Oswald"/>
                <a:sym typeface="Oswald"/>
              </a:rPr>
              <a:t>Optional: Add Pi-Top Keyboard, Screen, Sensors, Robotics Kit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Oswald"/>
              <a:ea typeface="Oswald"/>
              <a:cs typeface="Oswald"/>
              <a:sym typeface="Raleway"/>
            </a:endParaRPr>
          </a:p>
        </p:txBody>
      </p:sp>
      <p:pic>
        <p:nvPicPr>
          <p:cNvPr id="5" name="Picture 4" descr="A picture containing text, electronics, indoor, computer&#10;&#10;Description automatically generated">
            <a:extLst>
              <a:ext uri="{FF2B5EF4-FFF2-40B4-BE49-F238E27FC236}">
                <a16:creationId xmlns:a16="http://schemas.microsoft.com/office/drawing/2014/main" id="{B2DA25E8-FF25-4134-A23A-1DD12D623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043" y="1851573"/>
            <a:ext cx="3060110" cy="241330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A8888-CA06-4D3A-9FBF-9AEADB997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8620E-F82A-413A-BFA1-84E518590D66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7A8B87-1CB6-492A-97BA-8F55EB68C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368" y="4679612"/>
            <a:ext cx="560881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38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803C6-EC71-4373-9846-0360963FF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3888"/>
            <a:ext cx="8232086" cy="1108928"/>
          </a:xfrm>
        </p:spPr>
        <p:txBody>
          <a:bodyPr>
            <a:noAutofit/>
          </a:bodyPr>
          <a:lstStyle/>
          <a:p>
            <a: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swald"/>
              <a:buNone/>
            </a:pPr>
            <a:r>
              <a:rPr lang="en-US" sz="4800" b="0" i="0" u="none" strike="noStrike" cap="none" dirty="0">
                <a:solidFill>
                  <a:srgbClr val="FF0066"/>
                </a:solidFill>
                <a:ea typeface="Oswald"/>
                <a:cs typeface="Oswald"/>
                <a:sym typeface="Oswald"/>
              </a:rPr>
              <a:t>Raspberry Pi Desktop OS Config</a:t>
            </a:r>
          </a:p>
        </p:txBody>
      </p:sp>
      <p:sp useBgFill="1">
        <p:nvSpPr>
          <p:cNvPr id="3" name="Text Placeholder 2">
            <a:extLst>
              <a:ext uri="{FF2B5EF4-FFF2-40B4-BE49-F238E27FC236}">
                <a16:creationId xmlns:a16="http://schemas.microsoft.com/office/drawing/2014/main" id="{027DA0D1-70F1-40E1-8D65-2B6F358E8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49" y="1558405"/>
            <a:ext cx="5116017" cy="2922853"/>
          </a:xfrm>
          <a:effectLst>
            <a:outerShdw blurRad="50800" dist="50800" dir="5400000" algn="tl" rotWithShape="0">
              <a:prstClr val="black"/>
            </a:outerShdw>
          </a:effectLst>
        </p:spPr>
        <p:txBody>
          <a:bodyPr>
            <a:normAutofit lnSpcReduction="10000"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b="1" dirty="0">
                <a:latin typeface="Oswald"/>
                <a:ea typeface="Oswald"/>
                <a:cs typeface="Oswald"/>
                <a:sym typeface="Oswald"/>
              </a:rPr>
              <a:t>Raspberry Pi Desktop OS w/</a:t>
            </a:r>
            <a:r>
              <a:rPr lang="en-US" sz="1800" b="1" dirty="0" err="1">
                <a:latin typeface="Oswald"/>
                <a:ea typeface="Oswald"/>
                <a:cs typeface="Oswald"/>
                <a:sym typeface="Oswald"/>
              </a:rPr>
              <a:t>PiZero</a:t>
            </a:r>
            <a:r>
              <a:rPr lang="en-US" sz="1800" b="1" i="0" u="none" strike="noStrike" cap="none" dirty="0">
                <a:latin typeface="Oswald"/>
                <a:ea typeface="Oswald"/>
                <a:cs typeface="Oswald"/>
                <a:sym typeface="Oswald"/>
              </a:rPr>
              <a:t>- $100 - $200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lang="en-US" sz="1600" b="1" i="0" u="none" strike="noStrike" cap="none" dirty="0"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600" b="0" i="0" u="none" strike="noStrike" cap="none" dirty="0">
                <a:latin typeface="Oswald"/>
                <a:ea typeface="Oswald"/>
                <a:cs typeface="Oswald"/>
                <a:sym typeface="Oswald"/>
              </a:rPr>
              <a:t>Using Old desktop PCs/laptops install Raspberry Pi Desktop OS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600" dirty="0">
                <a:latin typeface="Oswald"/>
                <a:ea typeface="Oswald"/>
                <a:cs typeface="Oswald"/>
                <a:sym typeface="Oswald"/>
              </a:rPr>
              <a:t>Buy Raspberry </a:t>
            </a:r>
            <a:r>
              <a:rPr lang="en-US" sz="1600" dirty="0" err="1">
                <a:latin typeface="Oswald"/>
                <a:ea typeface="Oswald"/>
                <a:cs typeface="Oswald"/>
                <a:sym typeface="Oswald"/>
              </a:rPr>
              <a:t>PiZeroW</a:t>
            </a:r>
            <a:r>
              <a:rPr lang="en-US" sz="1600" dirty="0">
                <a:latin typeface="Oswald"/>
                <a:ea typeface="Oswald"/>
                <a:cs typeface="Oswald"/>
                <a:sym typeface="Oswald"/>
              </a:rPr>
              <a:t> Kit ($30)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600" dirty="0">
                <a:latin typeface="Oswald"/>
                <a:ea typeface="Oswald"/>
                <a:cs typeface="Oswald"/>
                <a:sym typeface="Oswald"/>
              </a:rPr>
              <a:t>Using a USB cable, you can interact with GPIOs on </a:t>
            </a:r>
            <a:r>
              <a:rPr lang="en-US" sz="1600" dirty="0" err="1">
                <a:latin typeface="Oswald"/>
                <a:ea typeface="Oswald"/>
                <a:cs typeface="Oswald"/>
                <a:sym typeface="Oswald"/>
              </a:rPr>
              <a:t>PiZero</a:t>
            </a:r>
            <a:endParaRPr lang="en-US" sz="1600" dirty="0"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600" dirty="0">
                <a:latin typeface="Oswald"/>
                <a:ea typeface="Oswald"/>
                <a:cs typeface="Oswald"/>
                <a:sym typeface="Oswald"/>
              </a:rPr>
              <a:t>Get extra SD cards for backups &amp; different OSes.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600" b="0" i="0" u="none" strike="noStrike" cap="none" dirty="0">
                <a:latin typeface="Oswald"/>
                <a:ea typeface="Oswald"/>
                <a:cs typeface="Oswald"/>
                <a:sym typeface="Oswald"/>
              </a:rPr>
              <a:t>Misc. HATs, physical computing</a:t>
            </a:r>
            <a:r>
              <a:rPr lang="en-US" sz="1600" dirty="0">
                <a:latin typeface="Oswald"/>
                <a:ea typeface="Oswald"/>
                <a:cs typeface="Oswald"/>
                <a:sym typeface="Oswald"/>
              </a:rPr>
              <a:t> components, etc.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Oswald"/>
              <a:ea typeface="Oswald"/>
              <a:cs typeface="Oswald"/>
              <a:sym typeface="Raleway"/>
            </a:endParaRPr>
          </a:p>
        </p:txBody>
      </p:sp>
      <p:pic>
        <p:nvPicPr>
          <p:cNvPr id="8" name="Picture 7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F3018F31-FE94-469C-AB45-D5BB999C6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083" y="1894500"/>
            <a:ext cx="3000883" cy="2250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8BD44C-FBA0-4ED8-AE67-F2C978EE2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368" y="4679612"/>
            <a:ext cx="560881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23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803C6-EC71-4373-9846-0360963FF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726" y="483972"/>
            <a:ext cx="7583105" cy="994200"/>
          </a:xfrm>
        </p:spPr>
        <p:txBody>
          <a:bodyPr>
            <a:noAutofit/>
          </a:bodyPr>
          <a:lstStyle/>
          <a:p>
            <a:pPr marR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swald"/>
              <a:buNone/>
            </a:pPr>
            <a:r>
              <a:rPr lang="en-US" sz="4800" cap="none" dirty="0">
                <a:solidFill>
                  <a:srgbClr val="FF0066"/>
                </a:solidFill>
              </a:rPr>
              <a:t>Compute Module 4 </a:t>
            </a:r>
            <a:br>
              <a:rPr lang="en-US" sz="4800" cap="none" dirty="0">
                <a:solidFill>
                  <a:srgbClr val="FF0066"/>
                </a:solidFill>
              </a:rPr>
            </a:br>
            <a:r>
              <a:rPr lang="en-US" sz="4800" cap="none" dirty="0">
                <a:solidFill>
                  <a:srgbClr val="FF0066"/>
                </a:solidFill>
              </a:rPr>
              <a:t>for Industrial IoT</a:t>
            </a:r>
            <a:endParaRPr lang="en-US" sz="4800" b="0" i="0" u="none" strike="noStrike" cap="none" dirty="0">
              <a:solidFill>
                <a:srgbClr val="FF00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 useBgFill="1">
        <p:nvSpPr>
          <p:cNvPr id="3" name="Text Placeholder 2">
            <a:extLst>
              <a:ext uri="{FF2B5EF4-FFF2-40B4-BE49-F238E27FC236}">
                <a16:creationId xmlns:a16="http://schemas.microsoft.com/office/drawing/2014/main" id="{027DA0D1-70F1-40E1-8D65-2B6F358E8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2053" y="1623894"/>
            <a:ext cx="5116017" cy="2922853"/>
          </a:xfrm>
          <a:effectLst>
            <a:outerShdw blurRad="50800" dist="50800" dir="5400000" algn="tl" rotWithShape="0">
              <a:prstClr val="black"/>
            </a:outerShdw>
          </a:effectLst>
        </p:spPr>
        <p:txBody>
          <a:bodyPr/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b="1" dirty="0">
                <a:latin typeface="Oswald"/>
                <a:ea typeface="Oswald"/>
                <a:cs typeface="Oswald"/>
                <a:sym typeface="Oswald"/>
              </a:rPr>
              <a:t>Raspberry Pi Desktop OS w/</a:t>
            </a:r>
            <a:r>
              <a:rPr lang="en-US" sz="1800" b="1" dirty="0" err="1">
                <a:latin typeface="Oswald"/>
                <a:ea typeface="Oswald"/>
                <a:cs typeface="Oswald"/>
                <a:sym typeface="Oswald"/>
              </a:rPr>
              <a:t>PiZero</a:t>
            </a:r>
            <a:r>
              <a:rPr lang="en-US" sz="1800" b="1" i="0" u="none" strike="noStrike" cap="none" dirty="0">
                <a:latin typeface="Oswald"/>
                <a:ea typeface="Oswald"/>
                <a:cs typeface="Oswald"/>
                <a:sym typeface="Oswald"/>
              </a:rPr>
              <a:t>- $100 - $200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lang="en-US" sz="1600" b="1" i="0" u="none" strike="noStrike" cap="none" dirty="0"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Designed for Industrial or embedded applications.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Cost effective and powerful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32 versions of Compute Modules starting at $25 -$90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dirty="0">
                <a:latin typeface="Oswald"/>
                <a:ea typeface="Oswald"/>
                <a:cs typeface="Oswald"/>
              </a:rPr>
              <a:t>IO Board $35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Compute Module 4 </a:t>
            </a:r>
            <a:r>
              <a:rPr lang="en-US" sz="1800" dirty="0">
                <a:latin typeface="Oswald"/>
                <a:ea typeface="Oswald"/>
                <a:cs typeface="Oswald"/>
              </a:rPr>
              <a:t>A</a:t>
            </a: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ntenna Kit $6</a:t>
            </a:r>
          </a:p>
        </p:txBody>
      </p:sp>
      <p:pic>
        <p:nvPicPr>
          <p:cNvPr id="5" name="Picture 4" descr="A picture containing electronics, circuit&#10;&#10;Description automatically generated">
            <a:extLst>
              <a:ext uri="{FF2B5EF4-FFF2-40B4-BE49-F238E27FC236}">
                <a16:creationId xmlns:a16="http://schemas.microsoft.com/office/drawing/2014/main" id="{838D3B0F-0FE1-4E16-9433-E2C53CEE8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653" y="1226623"/>
            <a:ext cx="2202293" cy="15724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024428-7690-43D8-BB8C-9AE3434B6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368" y="4679612"/>
            <a:ext cx="560881" cy="317019"/>
          </a:xfrm>
          <a:prstGeom prst="rect">
            <a:avLst/>
          </a:prstGeom>
        </p:spPr>
      </p:pic>
      <p:pic>
        <p:nvPicPr>
          <p:cNvPr id="7" name="Picture 6" descr="A green circuit board&#10;&#10;Description automatically generated with low confidence">
            <a:extLst>
              <a:ext uri="{FF2B5EF4-FFF2-40B4-BE49-F238E27FC236}">
                <a16:creationId xmlns:a16="http://schemas.microsoft.com/office/drawing/2014/main" id="{10A56A63-FEE8-41C4-AED5-AC831CD6EB7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9653" y="2974309"/>
            <a:ext cx="2202294" cy="157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43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77389-E506-45A6-9DDA-0A5E29320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3499" y="877811"/>
            <a:ext cx="4737000" cy="748200"/>
          </a:xfrm>
        </p:spPr>
        <p:txBody>
          <a:bodyPr/>
          <a:lstStyle/>
          <a:p>
            <a:pPr>
              <a:buSzPts val="4400"/>
            </a:pPr>
            <a:r>
              <a:rPr lang="en-US" cap="none" dirty="0">
                <a:solidFill>
                  <a:srgbClr val="FF0066"/>
                </a:solidFill>
              </a:rPr>
              <a:t>Key Takeaway…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F51F6AD-0528-4E45-BBFC-60BF29D80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892" y="4607207"/>
            <a:ext cx="560215" cy="3201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CCBB35-760C-4BEF-B8A3-DC3DB432E96E}"/>
              </a:ext>
            </a:extLst>
          </p:cNvPr>
          <p:cNvSpPr txBox="1"/>
          <p:nvPr/>
        </p:nvSpPr>
        <p:spPr>
          <a:xfrm>
            <a:off x="879612" y="2027582"/>
            <a:ext cx="738477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What one assignment or project could I change to include a Raspberry Pi in order to enhance my student's engagement in the assignment or project?</a:t>
            </a:r>
          </a:p>
        </p:txBody>
      </p:sp>
    </p:spTree>
    <p:extLst>
      <p:ext uri="{BB962C8B-B14F-4D97-AF65-F5344CB8AC3E}">
        <p14:creationId xmlns:p14="http://schemas.microsoft.com/office/powerpoint/2010/main" val="3423686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: Rounded Corners 1">
            <a:extLst>
              <a:ext uri="{FF2B5EF4-FFF2-40B4-BE49-F238E27FC236}">
                <a16:creationId xmlns:a16="http://schemas.microsoft.com/office/drawing/2014/main" id="{B935EC48-B249-4461-9EF6-D597B17F3789}"/>
              </a:ext>
            </a:extLst>
          </p:cNvPr>
          <p:cNvSpPr/>
          <p:nvPr/>
        </p:nvSpPr>
        <p:spPr>
          <a:xfrm>
            <a:off x="1395979" y="959543"/>
            <a:ext cx="6610457" cy="3717235"/>
          </a:xfrm>
          <a:prstGeom prst="roundRect">
            <a:avLst/>
          </a:prstGeom>
          <a:effectLst>
            <a:outerShdw blurRad="50800" dist="50800" dir="5400000" algn="tl" rotWithShape="0">
              <a:prstClr val="black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Google Shape;192;p3"/>
          <p:cNvSpPr txBox="1">
            <a:spLocks noGrp="1"/>
          </p:cNvSpPr>
          <p:nvPr>
            <p:ph type="ctrTitle"/>
          </p:nvPr>
        </p:nvSpPr>
        <p:spPr>
          <a:xfrm>
            <a:off x="2224350" y="148518"/>
            <a:ext cx="4695300" cy="74820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cap="none" dirty="0">
                <a:solidFill>
                  <a:srgbClr val="FF0066"/>
                </a:solidFill>
              </a:rPr>
              <a:t>Agenda</a:t>
            </a:r>
          </a:p>
        </p:txBody>
      </p:sp>
      <p:sp>
        <p:nvSpPr>
          <p:cNvPr id="193" name="Google Shape;193;p3"/>
          <p:cNvSpPr txBox="1"/>
          <p:nvPr/>
        </p:nvSpPr>
        <p:spPr>
          <a:xfrm>
            <a:off x="2002171" y="1403317"/>
            <a:ext cx="2075476" cy="25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Why the Raspberry Pi?</a:t>
            </a:r>
            <a:endParaRPr sz="1600" b="1" i="0" u="none" strike="noStrike" cap="none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4" name="Google Shape;194;p3"/>
          <p:cNvSpPr txBox="1"/>
          <p:nvPr/>
        </p:nvSpPr>
        <p:spPr>
          <a:xfrm>
            <a:off x="2002171" y="1690781"/>
            <a:ext cx="2010600" cy="102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latin typeface="Raleway"/>
                <a:ea typeface="Raleway"/>
                <a:cs typeface="Raleway"/>
                <a:sym typeface="Raleway"/>
              </a:rPr>
              <a:t>Why the Raspberry Pi may be a good fit for your </a:t>
            </a:r>
            <a:r>
              <a:rPr lang="en-US" dirty="0">
                <a:latin typeface="Raleway"/>
                <a:ea typeface="Raleway"/>
                <a:cs typeface="Raleway"/>
                <a:sym typeface="Raleway"/>
              </a:rPr>
              <a:t>s</a:t>
            </a:r>
            <a:r>
              <a:rPr lang="en-US" sz="1400" b="0" i="0" u="none" strike="noStrike" cap="none" dirty="0">
                <a:latin typeface="Raleway"/>
                <a:ea typeface="Raleway"/>
                <a:cs typeface="Raleway"/>
                <a:sym typeface="Raleway"/>
              </a:rPr>
              <a:t>tudents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"/>
          <p:cNvSpPr txBox="1"/>
          <p:nvPr/>
        </p:nvSpPr>
        <p:spPr>
          <a:xfrm>
            <a:off x="1500518" y="1331891"/>
            <a:ext cx="6465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 dirty="0">
                <a:solidFill>
                  <a:srgbClr val="FF0066"/>
                </a:solidFill>
                <a:latin typeface="Oswald"/>
                <a:ea typeface="Oswald"/>
                <a:cs typeface="Oswald"/>
                <a:sym typeface="Oswald"/>
              </a:rPr>
              <a:t>01.</a:t>
            </a:r>
            <a:endParaRPr sz="2300" b="0" i="0" u="none" strike="noStrike" cap="none" dirty="0">
              <a:solidFill>
                <a:srgbClr val="FF00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6" name="Google Shape;196;p3"/>
          <p:cNvSpPr txBox="1"/>
          <p:nvPr/>
        </p:nvSpPr>
        <p:spPr>
          <a:xfrm>
            <a:off x="2002171" y="2945402"/>
            <a:ext cx="2075476" cy="22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Potential Uses…</a:t>
            </a:r>
            <a:endParaRPr sz="1600" b="1" i="0" u="none" strike="noStrike" cap="none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7" name="Google Shape;197;p3"/>
          <p:cNvSpPr txBox="1"/>
          <p:nvPr/>
        </p:nvSpPr>
        <p:spPr>
          <a:xfrm>
            <a:off x="2002171" y="3262340"/>
            <a:ext cx="2622358" cy="134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dirty="0">
                <a:latin typeface="Raleway"/>
                <a:sym typeface="Raleway"/>
              </a:rPr>
              <a:t>Quick tour of potential projects, assignments, use cases for the Raspberry Pi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"/>
          <p:cNvSpPr txBox="1"/>
          <p:nvPr/>
        </p:nvSpPr>
        <p:spPr>
          <a:xfrm>
            <a:off x="1500518" y="2884728"/>
            <a:ext cx="832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 dirty="0">
                <a:solidFill>
                  <a:srgbClr val="FF0066"/>
                </a:solidFill>
                <a:latin typeface="Oswald"/>
                <a:ea typeface="Oswald"/>
                <a:cs typeface="Oswald"/>
                <a:sym typeface="Oswald"/>
              </a:rPr>
              <a:t>02.</a:t>
            </a:r>
            <a:endParaRPr sz="2300" b="0" i="0" u="none" strike="noStrike" cap="none" dirty="0">
              <a:solidFill>
                <a:srgbClr val="FF00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9" name="Google Shape;199;p3"/>
          <p:cNvSpPr txBox="1"/>
          <p:nvPr/>
        </p:nvSpPr>
        <p:spPr>
          <a:xfrm>
            <a:off x="4981316" y="1399025"/>
            <a:ext cx="1982982" cy="25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Configurations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0" name="Google Shape;200;p3"/>
          <p:cNvSpPr txBox="1"/>
          <p:nvPr/>
        </p:nvSpPr>
        <p:spPr>
          <a:xfrm>
            <a:off x="4981316" y="1657802"/>
            <a:ext cx="2559652" cy="985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dirty="0">
                <a:latin typeface="Raleway"/>
                <a:sym typeface="Raleway"/>
              </a:rPr>
              <a:t>Review of some common Raspberry Pi configurations and cost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"/>
          <p:cNvSpPr txBox="1"/>
          <p:nvPr/>
        </p:nvSpPr>
        <p:spPr>
          <a:xfrm>
            <a:off x="4420782" y="1328313"/>
            <a:ext cx="7419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 dirty="0">
                <a:solidFill>
                  <a:srgbClr val="FF0066"/>
                </a:solidFill>
                <a:latin typeface="Oswald"/>
                <a:ea typeface="Oswald"/>
                <a:cs typeface="Oswald"/>
                <a:sym typeface="Oswald"/>
              </a:rPr>
              <a:t>03.</a:t>
            </a:r>
            <a:endParaRPr sz="2300" b="0" i="0" u="none" strike="noStrike" cap="none" dirty="0">
              <a:solidFill>
                <a:srgbClr val="FF00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2" name="Google Shape;202;p3"/>
          <p:cNvSpPr txBox="1"/>
          <p:nvPr/>
        </p:nvSpPr>
        <p:spPr>
          <a:xfrm>
            <a:off x="4981316" y="2952941"/>
            <a:ext cx="2010587" cy="2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Conclusion/Questions</a:t>
            </a:r>
            <a:endParaRPr sz="1600" b="1" i="0" u="none" strike="noStrike" cap="none" dirty="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3" name="Google Shape;203;p3"/>
          <p:cNvSpPr txBox="1"/>
          <p:nvPr/>
        </p:nvSpPr>
        <p:spPr>
          <a:xfrm>
            <a:off x="4981316" y="3299141"/>
            <a:ext cx="2981015" cy="123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000000"/>
              </a:buClr>
              <a:buSzPts val="1400"/>
            </a:pPr>
            <a:r>
              <a:rPr lang="en-US" sz="1400" b="0" i="0" u="none" strike="noStrike" cap="none" dirty="0">
                <a:latin typeface="Raleway"/>
                <a:ea typeface="Raleway"/>
                <a:cs typeface="Raleway"/>
                <a:sym typeface="Raleway"/>
              </a:rPr>
              <a:t>Let’s wrap it up and peek at all the cool resources listed on </a:t>
            </a:r>
            <a:r>
              <a:rPr lang="en-US" sz="1100" dirty="0">
                <a:latin typeface="Raleway"/>
                <a:ea typeface="Raleway"/>
                <a:cs typeface="Raleway"/>
                <a:sym typeface="Raleway"/>
                <a:hlinkClick r:id="rId3"/>
              </a:rPr>
              <a:t>http://www.myitinstructor.com/nctc.html</a:t>
            </a:r>
            <a:endParaRPr lang="en-US" sz="11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>
              <a:lnSpc>
                <a:spcPct val="150000"/>
              </a:lnSpc>
              <a:buClr>
                <a:srgbClr val="000000"/>
              </a:buClr>
              <a:buSzPts val="1400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"/>
          <p:cNvSpPr txBox="1"/>
          <p:nvPr/>
        </p:nvSpPr>
        <p:spPr>
          <a:xfrm>
            <a:off x="4420782" y="2893095"/>
            <a:ext cx="589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 dirty="0">
                <a:solidFill>
                  <a:srgbClr val="FF0066"/>
                </a:solidFill>
                <a:latin typeface="Oswald"/>
                <a:ea typeface="Oswald"/>
                <a:cs typeface="Oswald"/>
                <a:sym typeface="Oswald"/>
              </a:rPr>
              <a:t>04.</a:t>
            </a:r>
            <a:endParaRPr sz="2300" b="0" i="0" u="none" strike="noStrike" cap="none" dirty="0">
              <a:solidFill>
                <a:srgbClr val="FF00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FECAB7A9-FE31-4733-BFCF-B2091124B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1101" y="4762841"/>
            <a:ext cx="560215" cy="320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>
            <a:extLst>
              <a:ext uri="{FF2B5EF4-FFF2-40B4-BE49-F238E27FC236}">
                <a16:creationId xmlns:a16="http://schemas.microsoft.com/office/drawing/2014/main" id="{A0DFF5F4-184D-43C7-BA11-7330ADCC8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90" y="1317874"/>
            <a:ext cx="7886700" cy="994200"/>
          </a:xfrm>
          <a:effectLst>
            <a:outerShdw blurRad="50800" dist="50800" dir="5400000" algn="tl" rotWithShape="0">
              <a:prstClr val="black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2400" b="0" i="0" u="none" strike="noStrike" baseline="0" dirty="0">
                <a:latin typeface="Times New Roman" panose="02020603050405020304" pitchFamily="18" charset="0"/>
                <a:hlinkClick r:id="rId2"/>
              </a:rPr>
              <a:t>http://www.myitinstructor.com/nctc.html</a:t>
            </a:r>
            <a:br>
              <a:rPr lang="en-US" sz="2400" b="0" i="0" u="none" strike="noStrike" baseline="0" dirty="0">
                <a:latin typeface="Times New Roman" panose="02020603050405020304" pitchFamily="18" charset="0"/>
              </a:rPr>
            </a:br>
            <a:endParaRPr lang="en-US" sz="1800" b="0" i="0" u="none" strike="noStrike" baseline="0" dirty="0">
              <a:latin typeface="Times New Roman" panose="02020603050405020304" pitchFamily="18" charset="0"/>
            </a:endParaRPr>
          </a:p>
        </p:txBody>
      </p:sp>
      <p:sp useBgFill="1">
        <p:nvSpPr>
          <p:cNvPr id="3" name="Text Placeholder 2">
            <a:extLst>
              <a:ext uri="{FF2B5EF4-FFF2-40B4-BE49-F238E27FC236}">
                <a16:creationId xmlns:a16="http://schemas.microsoft.com/office/drawing/2014/main" id="{9D180923-9F9C-4323-9727-CD681D8D0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484" y="2385017"/>
            <a:ext cx="7184604" cy="1904596"/>
          </a:xfrm>
          <a:effectLst>
            <a:outerShdw blurRad="50800" dist="50800" dir="5400000" algn="tl" rotWithShape="0">
              <a:prstClr val="black"/>
            </a:outerShdw>
          </a:effectLst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This is a Resource Heavy Presentation…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I have listed all the links used to create this presentation plus many more on my website.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Please visit the website to dig into the ideas shared in this presentation.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FBD305B4-55A9-466B-800A-DDA0417E2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892" y="4673945"/>
            <a:ext cx="560215" cy="3201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DC30B3-E9A6-473E-AEAD-5E1F14DC56F5}"/>
              </a:ext>
            </a:extLst>
          </p:cNvPr>
          <p:cNvSpPr txBox="1"/>
          <p:nvPr/>
        </p:nvSpPr>
        <p:spPr>
          <a:xfrm>
            <a:off x="941294" y="282388"/>
            <a:ext cx="7227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66"/>
                </a:solidFill>
                <a:latin typeface="+mj-lt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510527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D2BA5-5546-476A-A2C8-5303AD4E7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088" y="172712"/>
            <a:ext cx="6664037" cy="132964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r>
              <a:rPr lang="en-US" sz="4000" cap="none" dirty="0">
                <a:solidFill>
                  <a:srgbClr val="FF0066"/>
                </a:solidFill>
              </a:rPr>
              <a:t>Why Integrate the Raspberry Pi into your CIS/CS Program…</a:t>
            </a:r>
          </a:p>
        </p:txBody>
      </p:sp>
      <p:sp useBgFill="1">
        <p:nvSpPr>
          <p:cNvPr id="3" name="Text Placeholder 2">
            <a:extLst>
              <a:ext uri="{FF2B5EF4-FFF2-40B4-BE49-F238E27FC236}">
                <a16:creationId xmlns:a16="http://schemas.microsoft.com/office/drawing/2014/main" id="{E4A135AD-F4B4-4EDB-8951-04C6C3FEF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134" y="1502352"/>
            <a:ext cx="7599028" cy="2851160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24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Low Cost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24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Flexibility / Expandability / GPIOs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24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Power / Size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24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Community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r>
              <a:rPr lang="en-US" sz="2400" dirty="0">
                <a:latin typeface="Oswald"/>
                <a:ea typeface="Oswald"/>
                <a:cs typeface="Oswald"/>
              </a:rPr>
              <a:t>Tactile Learning Opportunities</a:t>
            </a:r>
            <a:endParaRPr lang="en-US" sz="2400" b="0" i="0" u="none" strike="noStrike" cap="none" dirty="0">
              <a:latin typeface="Oswald"/>
              <a:ea typeface="Oswald"/>
              <a:cs typeface="Oswald"/>
              <a:sym typeface="Raleway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</a:pPr>
            <a:endParaRPr lang="en-US" sz="2400" b="0" i="0" u="none" strike="noStrike" cap="none" dirty="0">
              <a:solidFill>
                <a:schemeClr val="dk1"/>
              </a:solidFill>
              <a:latin typeface="Oswald"/>
              <a:ea typeface="Oswald"/>
              <a:cs typeface="Oswald"/>
              <a:sym typeface="Raleway"/>
            </a:endParaRPr>
          </a:p>
        </p:txBody>
      </p:sp>
      <p:pic>
        <p:nvPicPr>
          <p:cNvPr id="6" name="Picture 5" descr="A model of a building&#10;&#10;Description automatically generated with low confidence">
            <a:extLst>
              <a:ext uri="{FF2B5EF4-FFF2-40B4-BE49-F238E27FC236}">
                <a16:creationId xmlns:a16="http://schemas.microsoft.com/office/drawing/2014/main" id="{A517B8A8-34BF-4E36-A42C-75418145D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263" y="1799707"/>
            <a:ext cx="2906993" cy="1711492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932F79B-049E-4B3D-A8DC-11D976C2F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892" y="4673945"/>
            <a:ext cx="560215" cy="32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7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2094ED-F414-408B-9041-5CEDB780E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7992" y="785190"/>
            <a:ext cx="5788016" cy="2937013"/>
          </a:xfrm>
        </p:spPr>
        <p:txBody>
          <a:bodyPr/>
          <a:lstStyle/>
          <a:p>
            <a:pPr>
              <a:buSzPts val="4400"/>
            </a:pPr>
            <a:r>
              <a:rPr lang="en-US" sz="6000" dirty="0">
                <a:solidFill>
                  <a:srgbClr val="FF0066"/>
                </a:solidFill>
              </a:rPr>
              <a:t>Examples</a:t>
            </a:r>
            <a:br>
              <a:rPr lang="en-US" sz="6000" dirty="0">
                <a:solidFill>
                  <a:srgbClr val="FF0066"/>
                </a:solidFill>
              </a:rPr>
            </a:br>
            <a:r>
              <a:rPr lang="en-US" sz="6000" dirty="0">
                <a:solidFill>
                  <a:srgbClr val="FF0066"/>
                </a:solidFill>
              </a:rPr>
              <a:t>and </a:t>
            </a:r>
            <a:br>
              <a:rPr lang="en-US" sz="6000" dirty="0">
                <a:solidFill>
                  <a:srgbClr val="FF0066"/>
                </a:solidFill>
              </a:rPr>
            </a:br>
            <a:r>
              <a:rPr lang="en-US" sz="6000" dirty="0">
                <a:solidFill>
                  <a:srgbClr val="FF0066"/>
                </a:solidFill>
              </a:rPr>
              <a:t>Use Cases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8B565682-2C64-4619-A792-6C6B55A24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892" y="4673945"/>
            <a:ext cx="560215" cy="32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1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D068F-1E2D-47BB-B0FE-D29455369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310243"/>
            <a:ext cx="8735786" cy="1094014"/>
          </a:xfrm>
        </p:spPr>
        <p:txBody>
          <a:bodyPr>
            <a:noAutofit/>
          </a:bodyPr>
          <a:lstStyle/>
          <a:p>
            <a:pPr marR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swald"/>
              <a:buNone/>
            </a:pPr>
            <a:r>
              <a:rPr lang="en-US" sz="4800" cap="none" dirty="0">
                <a:solidFill>
                  <a:srgbClr val="FF0066"/>
                </a:solidFill>
                <a:sym typeface="Oswald"/>
              </a:rPr>
              <a:t>Raspberry</a:t>
            </a:r>
            <a:r>
              <a:rPr lang="en-US" sz="4800" b="0" i="0" u="none" strike="noStrike" cap="none" dirty="0">
                <a:solidFill>
                  <a:srgbClr val="FF0066"/>
                </a:solidFill>
                <a:ea typeface="Oswald"/>
                <a:cs typeface="Oswald"/>
                <a:sym typeface="Oswald"/>
              </a:rPr>
              <a:t> Pi in</a:t>
            </a:r>
            <a:br>
              <a:rPr lang="en-US" sz="4800" b="0" i="0" u="none" strike="noStrike" cap="none" dirty="0">
                <a:solidFill>
                  <a:srgbClr val="FF0066"/>
                </a:solidFill>
                <a:ea typeface="Oswald"/>
                <a:cs typeface="Oswald"/>
                <a:sym typeface="Oswald"/>
              </a:rPr>
            </a:br>
            <a:r>
              <a:rPr lang="en-US" sz="4800" b="0" i="0" u="none" strike="noStrike" cap="none" dirty="0">
                <a:solidFill>
                  <a:srgbClr val="FF0066"/>
                </a:solidFill>
                <a:ea typeface="Oswald"/>
                <a:cs typeface="Oswald"/>
                <a:sym typeface="Oswald"/>
              </a:rPr>
              <a:t>System Administration</a:t>
            </a:r>
          </a:p>
        </p:txBody>
      </p:sp>
      <p:sp useBgFill="1">
        <p:nvSpPr>
          <p:cNvPr id="3" name="Text Placeholder 2">
            <a:extLst>
              <a:ext uri="{FF2B5EF4-FFF2-40B4-BE49-F238E27FC236}">
                <a16:creationId xmlns:a16="http://schemas.microsoft.com/office/drawing/2014/main" id="{4C0ACC06-2F1C-4162-8772-5325E6945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4901" y="1554260"/>
            <a:ext cx="7348694" cy="2975349"/>
          </a:xfrm>
          <a:effectLst>
            <a:outerShdw blurRad="50800" dist="50800" dir="5400000" algn="tl" rotWithShape="0">
              <a:prstClr val="black"/>
            </a:outerShdw>
          </a:effectLst>
        </p:spPr>
        <p:txBody>
          <a:bodyPr numCol="2" spcCol="228600">
            <a:normAutofit fontScale="85000" lnSpcReduction="10000"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Linux (Over 50 </a:t>
            </a:r>
            <a:r>
              <a:rPr lang="en-US" sz="1800" dirty="0">
                <a:latin typeface="Oswald"/>
                <a:ea typeface="Oswald"/>
                <a:cs typeface="Oswald"/>
              </a:rPr>
              <a:t>d</a:t>
            </a: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istros available)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Remote Administration</a:t>
            </a: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  <a:buNone/>
            </a:pPr>
            <a:r>
              <a:rPr lang="en-US" sz="14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VNC</a:t>
            </a: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  <a:buNone/>
            </a:pPr>
            <a:r>
              <a:rPr lang="en-US" sz="14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SSH</a:t>
            </a: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  <a:buNone/>
            </a:pPr>
            <a:r>
              <a:rPr lang="en-US" sz="14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KVM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Servers (Anything you can build on Linux)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Network Configuration and Infrastructure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  <a:buNone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Network Monitoring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dirty="0">
                <a:latin typeface="Oswald"/>
                <a:ea typeface="Oswald"/>
                <a:cs typeface="Oswald"/>
                <a:sym typeface="Raleway"/>
              </a:rPr>
              <a:t>OS Image Flashing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Virtualization</a:t>
            </a: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  <a:buNone/>
            </a:pPr>
            <a:r>
              <a:rPr lang="en-US" sz="14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KVM</a:t>
            </a: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  <a:buNone/>
            </a:pPr>
            <a:r>
              <a:rPr lang="en-US" sz="1400" dirty="0" err="1">
                <a:latin typeface="Oswald"/>
                <a:ea typeface="Oswald"/>
                <a:cs typeface="Oswald"/>
              </a:rPr>
              <a:t>ESXi</a:t>
            </a:r>
            <a:endParaRPr lang="en-US" sz="1400" dirty="0">
              <a:latin typeface="Oswald"/>
              <a:ea typeface="Oswald"/>
              <a:cs typeface="Oswald"/>
            </a:endParaRP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  <a:buNone/>
            </a:pPr>
            <a:r>
              <a:rPr lang="en-US" sz="1400" dirty="0" err="1">
                <a:latin typeface="Oswald"/>
                <a:ea typeface="Oswald"/>
                <a:cs typeface="Oswald"/>
              </a:rPr>
              <a:t>Thinlinx</a:t>
            </a:r>
            <a:endParaRPr lang="en-US" sz="1400" dirty="0">
              <a:latin typeface="Oswald"/>
              <a:ea typeface="Oswald"/>
              <a:cs typeface="Oswald"/>
            </a:endParaRP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  <a:buNone/>
            </a:pPr>
            <a:r>
              <a:rPr lang="en-US" sz="14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Minos</a:t>
            </a: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700"/>
              <a:buNone/>
            </a:pPr>
            <a:r>
              <a:rPr lang="en-US" sz="1400" dirty="0" err="1">
                <a:latin typeface="Oswald"/>
                <a:ea typeface="Oswald"/>
                <a:cs typeface="Oswald"/>
              </a:rPr>
              <a:t>BerryTerminal</a:t>
            </a:r>
            <a:endParaRPr lang="en-US" sz="1400" b="0" i="0" u="none" strike="noStrike" cap="none" dirty="0">
              <a:latin typeface="Oswald"/>
              <a:ea typeface="Oswald"/>
              <a:cs typeface="Oswald"/>
              <a:sym typeface="Raleway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dirty="0">
                <a:latin typeface="Oswald"/>
                <a:ea typeface="Oswald"/>
                <a:cs typeface="Oswald"/>
              </a:rPr>
              <a:t>Kali Linux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System Updates &amp; Package Management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800" b="0" i="0" u="none" strike="noStrike" cap="none" dirty="0" err="1">
                <a:latin typeface="Oswald"/>
                <a:ea typeface="Oswald"/>
                <a:cs typeface="Oswald"/>
                <a:sym typeface="Raleway"/>
              </a:rPr>
              <a:t>WiFi</a:t>
            </a: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/</a:t>
            </a:r>
            <a:r>
              <a:rPr lang="en-US" sz="1800" b="0" i="0" u="none" strike="noStrike" cap="none" dirty="0" err="1">
                <a:latin typeface="Oswald"/>
                <a:ea typeface="Oswald"/>
                <a:cs typeface="Oswald"/>
                <a:sym typeface="Raleway"/>
              </a:rPr>
              <a:t>BlueTooth</a:t>
            </a:r>
            <a:r>
              <a:rPr lang="en-US" sz="1800" b="0" i="0" u="none" strike="noStrike" cap="none" dirty="0">
                <a:latin typeface="Oswald"/>
                <a:ea typeface="Oswald"/>
                <a:cs typeface="Oswald"/>
                <a:sym typeface="Raleway"/>
              </a:rPr>
              <a:t>/Ethernet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BC8BCB-53DA-42A6-8FC0-59BFD44F6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368" y="4679612"/>
            <a:ext cx="560881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90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DCFFE-1C97-4008-9327-410ED025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265" y="215132"/>
            <a:ext cx="6999467" cy="831598"/>
          </a:xfrm>
        </p:spPr>
        <p:txBody>
          <a:bodyPr/>
          <a:lstStyle/>
          <a:p>
            <a:pPr algn="ctr"/>
            <a:r>
              <a:rPr lang="en-US" sz="4800" cap="none" dirty="0">
                <a:solidFill>
                  <a:srgbClr val="FF0066"/>
                </a:solidFill>
              </a:rPr>
              <a:t>Raspberry</a:t>
            </a:r>
            <a:r>
              <a:rPr lang="en-US" sz="4800" dirty="0">
                <a:solidFill>
                  <a:srgbClr val="FF0066"/>
                </a:solidFill>
              </a:rPr>
              <a:t> </a:t>
            </a:r>
            <a:r>
              <a:rPr lang="en-US" sz="4800" cap="none" dirty="0">
                <a:solidFill>
                  <a:srgbClr val="FF0066"/>
                </a:solidFill>
              </a:rPr>
              <a:t>Pi</a:t>
            </a:r>
            <a:r>
              <a:rPr lang="en-US" sz="4800" dirty="0">
                <a:solidFill>
                  <a:srgbClr val="FF0066"/>
                </a:solidFill>
              </a:rPr>
              <a:t> </a:t>
            </a:r>
            <a:r>
              <a:rPr lang="en-US" sz="4800" cap="none" dirty="0">
                <a:solidFill>
                  <a:srgbClr val="FF0066"/>
                </a:solidFill>
              </a:rPr>
              <a:t>in</a:t>
            </a:r>
            <a:r>
              <a:rPr lang="en-US" sz="4800" dirty="0">
                <a:solidFill>
                  <a:srgbClr val="FF0066"/>
                </a:solidFill>
              </a:rPr>
              <a:t> </a:t>
            </a:r>
            <a:r>
              <a:rPr lang="en-US" sz="4800" b="0" i="0" u="none" strike="noStrike" cap="none" dirty="0">
                <a:solidFill>
                  <a:srgbClr val="FF0066"/>
                </a:solidFill>
                <a:ea typeface="Oswald"/>
                <a:cs typeface="Oswald"/>
                <a:sym typeface="Oswald"/>
              </a:rPr>
              <a:t>Networking</a:t>
            </a:r>
          </a:p>
        </p:txBody>
      </p:sp>
      <p:sp useBgFill="1">
        <p:nvSpPr>
          <p:cNvPr id="3" name="Text Placeholder 2">
            <a:extLst>
              <a:ext uri="{FF2B5EF4-FFF2-40B4-BE49-F238E27FC236}">
                <a16:creationId xmlns:a16="http://schemas.microsoft.com/office/drawing/2014/main" id="{4DDE0D63-358C-4332-A17A-C9ED6C4AA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9595" y="1122930"/>
            <a:ext cx="7268441" cy="3372870"/>
          </a:xfrm>
          <a:effectLst>
            <a:outerShdw blurRad="50800" dist="50800" dir="5400000" algn="tl" rotWithShape="0">
              <a:prstClr val="black"/>
            </a:outerShdw>
          </a:effectLst>
        </p:spPr>
        <p:txBody>
          <a:bodyPr/>
          <a:lstStyle/>
          <a:p>
            <a:r>
              <a:rPr lang="en-US" sz="2000" dirty="0"/>
              <a:t>Network+ Course – I have my students build the network infrastructure on Raspberry PIs.</a:t>
            </a:r>
          </a:p>
          <a:p>
            <a:r>
              <a:rPr lang="en-US" sz="2000" dirty="0"/>
              <a:t>DNS/DHCP/WAP/Firewall/Proxy/File(SMB/NFS)/Print/VPN/VOIP/Network Monitoring/Network Scanner/Ad Blocking/TOR/Captive Portal/Dynamic DNS / NAS. </a:t>
            </a:r>
          </a:p>
          <a:p>
            <a:r>
              <a:rPr lang="en-US" sz="2000" dirty="0"/>
              <a:t>Used online ticketing system (Spiceworks) to assign work related to the network build to simulate the real world</a:t>
            </a:r>
          </a:p>
          <a:p>
            <a:r>
              <a:rPr lang="en-US" sz="2000" dirty="0"/>
              <a:t>Optional:  Pi(Rate) Box, </a:t>
            </a:r>
            <a:r>
              <a:rPr lang="en-US" sz="2000" dirty="0" err="1"/>
              <a:t>OwnCloud</a:t>
            </a:r>
            <a:r>
              <a:rPr lang="en-US" sz="2000" dirty="0"/>
              <a:t>, and Quake/DOOM/Minecraft.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60DD426-30C6-4B21-92A1-6D02D1BE6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892" y="4673945"/>
            <a:ext cx="560215" cy="32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333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1543</TotalTime>
  <Words>1489</Words>
  <Application>Microsoft Office PowerPoint</Application>
  <PresentationFormat>On-screen Show (16:9)</PresentationFormat>
  <Paragraphs>203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Calistoga</vt:lpstr>
      <vt:lpstr>Tw Cen MT</vt:lpstr>
      <vt:lpstr>Times New Roman</vt:lpstr>
      <vt:lpstr>Arial</vt:lpstr>
      <vt:lpstr>Raleway</vt:lpstr>
      <vt:lpstr>Oswald</vt:lpstr>
      <vt:lpstr>Calibri</vt:lpstr>
      <vt:lpstr>Circuit</vt:lpstr>
      <vt:lpstr>Welcome</vt:lpstr>
      <vt:lpstr>PowerPoint Presentation</vt:lpstr>
      <vt:lpstr>Key Takeaway…</vt:lpstr>
      <vt:lpstr>Agenda</vt:lpstr>
      <vt:lpstr>http://www.myitinstructor.com/nctc.html </vt:lpstr>
      <vt:lpstr>Why Integrate the Raspberry Pi into your CIS/CS Program…</vt:lpstr>
      <vt:lpstr>Examples and  Use Cases</vt:lpstr>
      <vt:lpstr>Raspberry Pi in System Administration</vt:lpstr>
      <vt:lpstr>Raspberry Pi in Networking</vt:lpstr>
      <vt:lpstr>Raspberry Pi in Cloud Computing</vt:lpstr>
      <vt:lpstr>Raspberry Pi in Cyber Security</vt:lpstr>
      <vt:lpstr>Raspberry Pi in Programming</vt:lpstr>
      <vt:lpstr>Raspberry Pi in AI/Machine Learning</vt:lpstr>
      <vt:lpstr>Raspberry Pi in IoT</vt:lpstr>
      <vt:lpstr>Industrial Uses of Raspberry Pi</vt:lpstr>
      <vt:lpstr>Just a Reminder… Why use Raspberry PIs in your CIS programs</vt:lpstr>
      <vt:lpstr>Did you see something Interesting today?  Can you think of at least one assignment or project could I change to include a Raspberry Pi in order to enhance my student's engagement in an assignment, topic or concept? </vt:lpstr>
      <vt:lpstr>Opportunities…</vt:lpstr>
      <vt:lpstr>Contact Info: Kerry Bruce</vt:lpstr>
      <vt:lpstr>PowerPoint Presentation</vt:lpstr>
      <vt:lpstr>About Me: Kerry A. Bruce</vt:lpstr>
      <vt:lpstr>Raspberry Pi Basic Configuration</vt:lpstr>
      <vt:lpstr>Raspberry Pi 400 Configuration</vt:lpstr>
      <vt:lpstr>Pi-Top[4] Configuration</vt:lpstr>
      <vt:lpstr>Raspberry Pi Desktop OS Config</vt:lpstr>
      <vt:lpstr>Compute Module 4  for Industrial IoT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</dc:creator>
  <cp:lastModifiedBy>BRUCE, KERRY</cp:lastModifiedBy>
  <cp:revision>93</cp:revision>
  <dcterms:modified xsi:type="dcterms:W3CDTF">2021-04-21T17:08:54Z</dcterms:modified>
</cp:coreProperties>
</file>